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39" r:id="rId1"/>
  </p:sldMasterIdLst>
  <p:sldIdLst>
    <p:sldId id="256" r:id="rId2"/>
    <p:sldId id="257" r:id="rId3"/>
    <p:sldId id="267" r:id="rId4"/>
    <p:sldId id="275" r:id="rId5"/>
    <p:sldId id="277" r:id="rId6"/>
    <p:sldId id="278" r:id="rId7"/>
    <p:sldId id="284" r:id="rId8"/>
    <p:sldId id="285" r:id="rId9"/>
    <p:sldId id="279" r:id="rId10"/>
    <p:sldId id="280" r:id="rId11"/>
    <p:sldId id="281" r:id="rId12"/>
    <p:sldId id="286" r:id="rId13"/>
    <p:sldId id="282" r:id="rId14"/>
    <p:sldId id="28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83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BEF2DA2B-3935-4174-B7E2-34BC51160679}" type="datetimeFigureOut">
              <a:rPr lang="es-PE" smtClean="0"/>
              <a:t>24/05/2025</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3087736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BEF2DA2B-3935-4174-B7E2-34BC51160679}" type="datetimeFigureOut">
              <a:rPr lang="es-PE" smtClean="0"/>
              <a:t>24/05/2025</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1167646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BEF2DA2B-3935-4174-B7E2-34BC51160679}" type="datetimeFigureOut">
              <a:rPr lang="es-PE" smtClean="0"/>
              <a:t>24/05/2025</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27661331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BEF2DA2B-3935-4174-B7E2-34BC51160679}" type="datetimeFigureOut">
              <a:rPr lang="es-PE" smtClean="0"/>
              <a:t>24/05/2025</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80205695-2A32-4109-AC00-F5E9728517F2}" type="slidenum">
              <a:rPr lang="es-PE" smtClean="0"/>
              <a:t>‹Nº›</a:t>
            </a:fld>
            <a:endParaRPr lang="es-PE"/>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3268966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BEF2DA2B-3935-4174-B7E2-34BC51160679}" type="datetimeFigureOut">
              <a:rPr lang="es-PE" smtClean="0"/>
              <a:t>24/05/2025</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3128448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3" name="Date Placeholder 2"/>
          <p:cNvSpPr>
            <a:spLocks noGrp="1"/>
          </p:cNvSpPr>
          <p:nvPr>
            <p:ph type="dt" sz="half" idx="10"/>
          </p:nvPr>
        </p:nvSpPr>
        <p:spPr/>
        <p:txBody>
          <a:bodyPr/>
          <a:lstStyle/>
          <a:p>
            <a:fld id="{BEF2DA2B-3935-4174-B7E2-34BC51160679}" type="datetimeFigureOut">
              <a:rPr lang="es-PE" smtClean="0"/>
              <a:t>24/05/2025</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24753585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3" name="Date Placeholder 2"/>
          <p:cNvSpPr>
            <a:spLocks noGrp="1"/>
          </p:cNvSpPr>
          <p:nvPr>
            <p:ph type="dt" sz="half" idx="10"/>
          </p:nvPr>
        </p:nvSpPr>
        <p:spPr/>
        <p:txBody>
          <a:bodyPr/>
          <a:lstStyle/>
          <a:p>
            <a:fld id="{BEF2DA2B-3935-4174-B7E2-34BC51160679}" type="datetimeFigureOut">
              <a:rPr lang="es-PE" smtClean="0"/>
              <a:t>24/05/2025</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924864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EF2DA2B-3935-4174-B7E2-34BC51160679}" type="datetimeFigureOut">
              <a:rPr lang="es-PE" smtClean="0"/>
              <a:t>24/05/2025</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12100626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s-ES"/>
              <a:t>Haga clic para modificar el estilo de título del patrón</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EF2DA2B-3935-4174-B7E2-34BC51160679}" type="datetimeFigureOut">
              <a:rPr lang="es-PE" smtClean="0"/>
              <a:t>24/05/2025</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3798240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EF2DA2B-3935-4174-B7E2-34BC51160679}" type="datetimeFigureOut">
              <a:rPr lang="es-PE" smtClean="0"/>
              <a:t>24/05/2025</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3787022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BEF2DA2B-3935-4174-B7E2-34BC51160679}" type="datetimeFigureOut">
              <a:rPr lang="es-PE" smtClean="0"/>
              <a:t>24/05/2025</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2123676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BEF2DA2B-3935-4174-B7E2-34BC51160679}" type="datetimeFigureOut">
              <a:rPr lang="es-PE" smtClean="0"/>
              <a:t>24/05/2025</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2254129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2" name="Content Placeholder 3"/>
          <p:cNvSpPr>
            <a:spLocks noGrp="1"/>
          </p:cNvSpPr>
          <p:nvPr>
            <p:ph sz="quarter" idx="13"/>
          </p:nvPr>
        </p:nvSpPr>
        <p:spPr>
          <a:xfrm>
            <a:off x="913774" y="3051012"/>
            <a:ext cx="5106027" cy="2740187"/>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3" name="Content Placeholder 5"/>
          <p:cNvSpPr>
            <a:spLocks noGrp="1"/>
          </p:cNvSpPr>
          <p:nvPr>
            <p:ph sz="quarter" idx="14"/>
          </p:nvPr>
        </p:nvSpPr>
        <p:spPr>
          <a:xfrm>
            <a:off x="6172200" y="3051012"/>
            <a:ext cx="5105401" cy="2740187"/>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BEF2DA2B-3935-4174-B7E2-34BC51160679}" type="datetimeFigureOut">
              <a:rPr lang="es-PE" smtClean="0"/>
              <a:t>24/05/2025</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452608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BEF2DA2B-3935-4174-B7E2-34BC51160679}" type="datetimeFigureOut">
              <a:rPr lang="es-PE" smtClean="0"/>
              <a:t>24/05/2025</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498749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BEF2DA2B-3935-4174-B7E2-34BC51160679}" type="datetimeFigureOut">
              <a:rPr lang="es-PE" smtClean="0"/>
              <a:t>24/05/2025</a:t>
            </a:fld>
            <a:endParaRPr lang="es-PE"/>
          </a:p>
        </p:txBody>
      </p:sp>
      <p:sp>
        <p:nvSpPr>
          <p:cNvPr id="3" name="Footer Placeholder 2"/>
          <p:cNvSpPr>
            <a:spLocks noGrp="1"/>
          </p:cNvSpPr>
          <p:nvPr>
            <p:ph type="ftr" sz="quarter" idx="11"/>
          </p:nvPr>
        </p:nvSpPr>
        <p:spPr/>
        <p:txBody>
          <a:bodyPr/>
          <a:lstStyle/>
          <a:p>
            <a:endParaRPr lang="es-PE"/>
          </a:p>
        </p:txBody>
      </p:sp>
      <p:sp>
        <p:nvSpPr>
          <p:cNvPr id="4" name="Slide Number Placeholder 3"/>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1886086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s-ES"/>
              <a:t>Haga clic para modificar el estilo de título del patrón</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BEF2DA2B-3935-4174-B7E2-34BC51160679}" type="datetimeFigureOut">
              <a:rPr lang="es-PE" smtClean="0"/>
              <a:t>24/05/2025</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3626492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BEF2DA2B-3935-4174-B7E2-34BC51160679}" type="datetimeFigureOut">
              <a:rPr lang="es-PE" smtClean="0"/>
              <a:t>24/05/2025</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80205695-2A32-4109-AC00-F5E9728517F2}" type="slidenum">
              <a:rPr lang="es-PE" smtClean="0"/>
              <a:t>‹Nº›</a:t>
            </a:fld>
            <a:endParaRPr lang="es-PE"/>
          </a:p>
        </p:txBody>
      </p:sp>
    </p:spTree>
    <p:extLst>
      <p:ext uri="{BB962C8B-B14F-4D97-AF65-F5344CB8AC3E}">
        <p14:creationId xmlns:p14="http://schemas.microsoft.com/office/powerpoint/2010/main" val="332538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BEF2DA2B-3935-4174-B7E2-34BC51160679}" type="datetimeFigureOut">
              <a:rPr lang="es-PE" smtClean="0"/>
              <a:t>24/05/2025</a:t>
            </a:fld>
            <a:endParaRPr lang="es-PE"/>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s-PE"/>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80205695-2A32-4109-AC00-F5E9728517F2}" type="slidenum">
              <a:rPr lang="es-PE" smtClean="0"/>
              <a:t>‹Nº›</a:t>
            </a:fld>
            <a:endParaRPr lang="es-PE"/>
          </a:p>
        </p:txBody>
      </p:sp>
    </p:spTree>
    <p:extLst>
      <p:ext uri="{BB962C8B-B14F-4D97-AF65-F5344CB8AC3E}">
        <p14:creationId xmlns:p14="http://schemas.microsoft.com/office/powerpoint/2010/main" val="3408827502"/>
      </p:ext>
    </p:extLst>
  </p:cSld>
  <p:clrMap bg1="lt1" tx1="dk1" bg2="lt2" tx2="dk2" accent1="accent1" accent2="accent2" accent3="accent3" accent4="accent4" accent5="accent5" accent6="accent6" hlink="hlink" folHlink="folHlink"/>
  <p:sldLayoutIdLst>
    <p:sldLayoutId id="2147484040" r:id="rId1"/>
    <p:sldLayoutId id="2147484041" r:id="rId2"/>
    <p:sldLayoutId id="2147484042" r:id="rId3"/>
    <p:sldLayoutId id="2147484043" r:id="rId4"/>
    <p:sldLayoutId id="2147484044" r:id="rId5"/>
    <p:sldLayoutId id="2147484045" r:id="rId6"/>
    <p:sldLayoutId id="2147484046" r:id="rId7"/>
    <p:sldLayoutId id="2147484047" r:id="rId8"/>
    <p:sldLayoutId id="2147484048" r:id="rId9"/>
    <p:sldLayoutId id="2147484049" r:id="rId10"/>
    <p:sldLayoutId id="2147484050" r:id="rId11"/>
    <p:sldLayoutId id="2147484051" r:id="rId12"/>
    <p:sldLayoutId id="2147484052" r:id="rId13"/>
    <p:sldLayoutId id="2147484053" r:id="rId14"/>
    <p:sldLayoutId id="2147484054" r:id="rId15"/>
    <p:sldLayoutId id="2147484055" r:id="rId16"/>
    <p:sldLayoutId id="2147484056"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Marcador de contenido 2">
            <a:extLst>
              <a:ext uri="{FF2B5EF4-FFF2-40B4-BE49-F238E27FC236}">
                <a16:creationId xmlns:a16="http://schemas.microsoft.com/office/drawing/2014/main" id="{E2EA1413-42A1-4308-A2EB-EDD244CDC1ED}"/>
              </a:ext>
            </a:extLst>
          </p:cNvPr>
          <p:cNvSpPr txBox="1">
            <a:spLocks/>
          </p:cNvSpPr>
          <p:nvPr/>
        </p:nvSpPr>
        <p:spPr>
          <a:xfrm>
            <a:off x="6209071" y="2884506"/>
            <a:ext cx="5457530" cy="2647360"/>
          </a:xfrm>
          <a:prstGeom prst="rect">
            <a:avLst/>
          </a:prstGeom>
        </p:spPr>
        <p:txBody>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r>
              <a:rPr lang="es-PE" b="1" i="1" dirty="0"/>
              <a:t>Estudiante:</a:t>
            </a:r>
            <a:r>
              <a:rPr lang="es-PE" dirty="0"/>
              <a:t> ALFREDO JASAUI CHERO</a:t>
            </a:r>
          </a:p>
          <a:p>
            <a:r>
              <a:rPr lang="es-PE" b="1" i="1" dirty="0"/>
              <a:t>Curso:</a:t>
            </a:r>
            <a:r>
              <a:rPr lang="es-PE" dirty="0"/>
              <a:t> DATA SCIENCE I</a:t>
            </a:r>
          </a:p>
          <a:p>
            <a:r>
              <a:rPr lang="es-PE" b="1" i="1" dirty="0"/>
              <a:t>Comisión:</a:t>
            </a:r>
            <a:r>
              <a:rPr lang="es-PE" dirty="0"/>
              <a:t> 67465</a:t>
            </a:r>
          </a:p>
          <a:p>
            <a:r>
              <a:rPr lang="es-PE" b="1" i="1" dirty="0"/>
              <a:t>Profesor:</a:t>
            </a:r>
            <a:r>
              <a:rPr lang="es-PE" dirty="0"/>
              <a:t> JUAN CRUZ ALRIC CORTABARRIA</a:t>
            </a:r>
          </a:p>
          <a:p>
            <a:r>
              <a:rPr lang="es-PE" b="1" i="1" dirty="0"/>
              <a:t>Tutor:</a:t>
            </a:r>
            <a:r>
              <a:rPr lang="es-PE" dirty="0"/>
              <a:t> LUCIANO LISACHI</a:t>
            </a:r>
          </a:p>
        </p:txBody>
      </p:sp>
      <p:sp>
        <p:nvSpPr>
          <p:cNvPr id="8" name="Título 1">
            <a:extLst>
              <a:ext uri="{FF2B5EF4-FFF2-40B4-BE49-F238E27FC236}">
                <a16:creationId xmlns:a16="http://schemas.microsoft.com/office/drawing/2014/main" id="{E7AD98DE-D11D-4455-AFEC-C7482583E50A}"/>
              </a:ext>
            </a:extLst>
          </p:cNvPr>
          <p:cNvSpPr txBox="1">
            <a:spLocks/>
          </p:cNvSpPr>
          <p:nvPr/>
        </p:nvSpPr>
        <p:spPr>
          <a:xfrm>
            <a:off x="913774" y="1155290"/>
            <a:ext cx="10364451" cy="159617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s-MX" b="1" dirty="0"/>
              <a:t>PROYECTO FINAL</a:t>
            </a:r>
          </a:p>
          <a:p>
            <a:r>
              <a:rPr lang="es-MX" dirty="0"/>
              <a:t>ANÁLISIS PREDICTIVO DE ANSIEDAD SOCIAL</a:t>
            </a:r>
            <a:endParaRPr lang="es-PE" dirty="0"/>
          </a:p>
        </p:txBody>
      </p:sp>
      <p:pic>
        <p:nvPicPr>
          <p:cNvPr id="9" name="Imagen 8">
            <a:extLst>
              <a:ext uri="{FF2B5EF4-FFF2-40B4-BE49-F238E27FC236}">
                <a16:creationId xmlns:a16="http://schemas.microsoft.com/office/drawing/2014/main" id="{F7C53E85-F4E9-458B-ADA1-4FDA76E42F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77032" y="252489"/>
            <a:ext cx="3864078" cy="769762"/>
          </a:xfrm>
          <a:prstGeom prst="rect">
            <a:avLst/>
          </a:prstGeom>
        </p:spPr>
      </p:pic>
      <p:pic>
        <p:nvPicPr>
          <p:cNvPr id="1028" name="Picture 4" descr="Mente sana, vida sana: Cómo cuidar tu salud mental – Cruz Roja Peruana |  Arequipa">
            <a:extLst>
              <a:ext uri="{FF2B5EF4-FFF2-40B4-BE49-F238E27FC236}">
                <a16:creationId xmlns:a16="http://schemas.microsoft.com/office/drawing/2014/main" id="{2561DA07-8B11-4C57-A81E-CBA2613300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3774" y="2884506"/>
            <a:ext cx="4554159" cy="3192977"/>
          </a:xfrm>
          <a:prstGeom prst="rect">
            <a:avLst/>
          </a:prstGeom>
          <a:noFill/>
          <a:effectLst>
            <a:glow rad="63500">
              <a:schemeClr val="accent2">
                <a:satMod val="175000"/>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74207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0">
            <a:extLst>
              <a:ext uri="{FF2B5EF4-FFF2-40B4-BE49-F238E27FC236}">
                <a16:creationId xmlns:a16="http://schemas.microsoft.com/office/drawing/2014/main" id="{2E6FBCB8-DECA-4C66-9584-38853BB543BF}"/>
              </a:ext>
            </a:extLst>
          </p:cNvPr>
          <p:cNvSpPr>
            <a:spLocks noGrp="1"/>
          </p:cNvSpPr>
          <p:nvPr>
            <p:ph type="title"/>
          </p:nvPr>
        </p:nvSpPr>
        <p:spPr>
          <a:xfrm>
            <a:off x="0" y="13836"/>
            <a:ext cx="12192000" cy="1596177"/>
          </a:xfrm>
        </p:spPr>
        <p:txBody>
          <a:bodyPr/>
          <a:lstStyle/>
          <a:p>
            <a:r>
              <a:rPr lang="es-MX" altLang="es-PE" b="1" spc="-10" dirty="0">
                <a:solidFill>
                  <a:schemeClr val="tx2">
                    <a:lumMod val="75000"/>
                  </a:schemeClr>
                </a:solidFill>
                <a:latin typeface="Verdana"/>
              </a:rPr>
              <a:t>Preprocesamiento y División de Datos</a:t>
            </a:r>
            <a:endParaRPr lang="es-PE" b="1" spc="-10" dirty="0">
              <a:solidFill>
                <a:schemeClr val="tx2">
                  <a:lumMod val="75000"/>
                </a:schemeClr>
              </a:solidFill>
              <a:latin typeface="Verdana"/>
            </a:endParaRPr>
          </a:p>
        </p:txBody>
      </p:sp>
      <p:sp>
        <p:nvSpPr>
          <p:cNvPr id="3" name="Marcador de contenido 12">
            <a:extLst>
              <a:ext uri="{FF2B5EF4-FFF2-40B4-BE49-F238E27FC236}">
                <a16:creationId xmlns:a16="http://schemas.microsoft.com/office/drawing/2014/main" id="{E5869699-E509-48C2-A6EA-B173456178DD}"/>
              </a:ext>
            </a:extLst>
          </p:cNvPr>
          <p:cNvSpPr txBox="1">
            <a:spLocks/>
          </p:cNvSpPr>
          <p:nvPr/>
        </p:nvSpPr>
        <p:spPr>
          <a:xfrm>
            <a:off x="250723" y="1389211"/>
            <a:ext cx="3480619" cy="2651846"/>
          </a:xfrm>
          <a:prstGeom prst="rect">
            <a:avLst/>
          </a:prstGeom>
          <a:solidFill>
            <a:schemeClr val="accent3">
              <a:lumMod val="60000"/>
              <a:lumOff val="4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ctr">
              <a:buNone/>
            </a:pPr>
            <a:r>
              <a:rPr lang="es-MX" altLang="es-PE" b="1" spc="-10" dirty="0">
                <a:latin typeface="Verdana"/>
              </a:rPr>
              <a:t>Preprocesamiento</a:t>
            </a:r>
            <a:r>
              <a:rPr lang="es-MX" sz="1700" dirty="0"/>
              <a:t> </a:t>
            </a:r>
          </a:p>
          <a:p>
            <a:pPr marL="0" indent="0" algn="ctr">
              <a:lnSpc>
                <a:spcPct val="100000"/>
              </a:lnSpc>
              <a:buNone/>
            </a:pPr>
            <a:r>
              <a:rPr lang="es-MX" dirty="0"/>
              <a:t>implica PREPARAR LOS datos en un formato más adecuado y útil para su posterior procesamiento de modelado</a:t>
            </a:r>
          </a:p>
        </p:txBody>
      </p:sp>
      <p:pic>
        <p:nvPicPr>
          <p:cNvPr id="2" name="Imagen 1">
            <a:extLst>
              <a:ext uri="{FF2B5EF4-FFF2-40B4-BE49-F238E27FC236}">
                <a16:creationId xmlns:a16="http://schemas.microsoft.com/office/drawing/2014/main" id="{CEE4B93C-F4C6-461F-88B8-F66B4C872A11}"/>
              </a:ext>
            </a:extLst>
          </p:cNvPr>
          <p:cNvPicPr>
            <a:picLocks noChangeAspect="1"/>
          </p:cNvPicPr>
          <p:nvPr/>
        </p:nvPicPr>
        <p:blipFill>
          <a:blip r:embed="rId2"/>
          <a:stretch>
            <a:fillRect/>
          </a:stretch>
        </p:blipFill>
        <p:spPr>
          <a:xfrm>
            <a:off x="3921227" y="1389210"/>
            <a:ext cx="8020050" cy="2651847"/>
          </a:xfrm>
          <a:prstGeom prst="rect">
            <a:avLst/>
          </a:prstGeom>
          <a:ln>
            <a:solidFill>
              <a:schemeClr val="accent1">
                <a:lumMod val="50000"/>
              </a:schemeClr>
            </a:solidFill>
          </a:ln>
        </p:spPr>
      </p:pic>
      <p:sp>
        <p:nvSpPr>
          <p:cNvPr id="5" name="Marcador de contenido 12">
            <a:extLst>
              <a:ext uri="{FF2B5EF4-FFF2-40B4-BE49-F238E27FC236}">
                <a16:creationId xmlns:a16="http://schemas.microsoft.com/office/drawing/2014/main" id="{E229A225-8620-4094-840C-4C96BE449070}"/>
              </a:ext>
            </a:extLst>
          </p:cNvPr>
          <p:cNvSpPr txBox="1">
            <a:spLocks/>
          </p:cNvSpPr>
          <p:nvPr/>
        </p:nvSpPr>
        <p:spPr>
          <a:xfrm>
            <a:off x="250722" y="4194485"/>
            <a:ext cx="3480619" cy="2515206"/>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ctr">
              <a:buNone/>
            </a:pPr>
            <a:r>
              <a:rPr lang="es-MX" altLang="es-PE" b="1" spc="-10" dirty="0">
                <a:latin typeface="Verdana"/>
              </a:rPr>
              <a:t>DIVISIÓN</a:t>
            </a:r>
            <a:r>
              <a:rPr lang="es-MX" sz="1700" dirty="0"/>
              <a:t> </a:t>
            </a:r>
          </a:p>
          <a:p>
            <a:pPr marL="0" indent="0" algn="ctr">
              <a:lnSpc>
                <a:spcPct val="100000"/>
              </a:lnSpc>
              <a:buNone/>
            </a:pPr>
            <a:r>
              <a:rPr lang="es-MX" dirty="0"/>
              <a:t>implica DIVIDIR LOS DATOS en conjuntos de entrenamiento y prueba, PREVIA APLICACIÓN DEL PREPROCESAMIENTO</a:t>
            </a:r>
          </a:p>
        </p:txBody>
      </p:sp>
      <p:pic>
        <p:nvPicPr>
          <p:cNvPr id="4" name="Imagen 3">
            <a:extLst>
              <a:ext uri="{FF2B5EF4-FFF2-40B4-BE49-F238E27FC236}">
                <a16:creationId xmlns:a16="http://schemas.microsoft.com/office/drawing/2014/main" id="{085CF05A-E43E-4E70-AC2B-006DF77B6740}"/>
              </a:ext>
            </a:extLst>
          </p:cNvPr>
          <p:cNvPicPr>
            <a:picLocks noChangeAspect="1"/>
          </p:cNvPicPr>
          <p:nvPr/>
        </p:nvPicPr>
        <p:blipFill>
          <a:blip r:embed="rId3"/>
          <a:stretch>
            <a:fillRect/>
          </a:stretch>
        </p:blipFill>
        <p:spPr>
          <a:xfrm>
            <a:off x="3921227" y="4194484"/>
            <a:ext cx="8020049" cy="2515207"/>
          </a:xfrm>
          <a:prstGeom prst="rect">
            <a:avLst/>
          </a:prstGeom>
          <a:ln>
            <a:solidFill>
              <a:schemeClr val="accent1">
                <a:lumMod val="50000"/>
              </a:schemeClr>
            </a:solidFill>
          </a:ln>
        </p:spPr>
      </p:pic>
    </p:spTree>
    <p:extLst>
      <p:ext uri="{BB962C8B-B14F-4D97-AF65-F5344CB8AC3E}">
        <p14:creationId xmlns:p14="http://schemas.microsoft.com/office/powerpoint/2010/main" val="3404038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0">
            <a:extLst>
              <a:ext uri="{FF2B5EF4-FFF2-40B4-BE49-F238E27FC236}">
                <a16:creationId xmlns:a16="http://schemas.microsoft.com/office/drawing/2014/main" id="{2E6FBCB8-DECA-4C66-9584-38853BB543BF}"/>
              </a:ext>
            </a:extLst>
          </p:cNvPr>
          <p:cNvSpPr>
            <a:spLocks noGrp="1"/>
          </p:cNvSpPr>
          <p:nvPr>
            <p:ph type="title"/>
          </p:nvPr>
        </p:nvSpPr>
        <p:spPr>
          <a:xfrm>
            <a:off x="0" y="13836"/>
            <a:ext cx="12192000" cy="1596177"/>
          </a:xfrm>
        </p:spPr>
        <p:txBody>
          <a:bodyPr/>
          <a:lstStyle/>
          <a:p>
            <a:r>
              <a:rPr lang="es-MX" altLang="es-PE" b="1" spc="-10" dirty="0">
                <a:solidFill>
                  <a:schemeClr val="tx2">
                    <a:lumMod val="75000"/>
                  </a:schemeClr>
                </a:solidFill>
                <a:latin typeface="Verdana"/>
              </a:rPr>
              <a:t>Construcción y Entrenamiento del Modelo</a:t>
            </a:r>
            <a:endParaRPr lang="es-PE" b="1" spc="-10" dirty="0">
              <a:solidFill>
                <a:schemeClr val="tx2">
                  <a:lumMod val="75000"/>
                </a:schemeClr>
              </a:solidFill>
              <a:latin typeface="Verdana"/>
            </a:endParaRPr>
          </a:p>
        </p:txBody>
      </p:sp>
      <p:pic>
        <p:nvPicPr>
          <p:cNvPr id="2" name="Imagen 1">
            <a:extLst>
              <a:ext uri="{FF2B5EF4-FFF2-40B4-BE49-F238E27FC236}">
                <a16:creationId xmlns:a16="http://schemas.microsoft.com/office/drawing/2014/main" id="{DDB568E6-4552-4295-8D51-11E50ED26ED5}"/>
              </a:ext>
            </a:extLst>
          </p:cNvPr>
          <p:cNvPicPr>
            <a:picLocks noChangeAspect="1"/>
          </p:cNvPicPr>
          <p:nvPr/>
        </p:nvPicPr>
        <p:blipFill>
          <a:blip r:embed="rId2"/>
          <a:stretch>
            <a:fillRect/>
          </a:stretch>
        </p:blipFill>
        <p:spPr>
          <a:xfrm>
            <a:off x="2227007" y="4497748"/>
            <a:ext cx="6887496" cy="2323493"/>
          </a:xfrm>
          <a:prstGeom prst="rect">
            <a:avLst/>
          </a:prstGeom>
          <a:ln>
            <a:solidFill>
              <a:schemeClr val="accent1">
                <a:lumMod val="50000"/>
              </a:schemeClr>
            </a:solidFill>
          </a:ln>
        </p:spPr>
      </p:pic>
      <p:sp>
        <p:nvSpPr>
          <p:cNvPr id="6" name="Marcador de contenido 12">
            <a:extLst>
              <a:ext uri="{FF2B5EF4-FFF2-40B4-BE49-F238E27FC236}">
                <a16:creationId xmlns:a16="http://schemas.microsoft.com/office/drawing/2014/main" id="{54B76F8D-7D99-4FC3-A9DC-AC4B0610D7B9}"/>
              </a:ext>
            </a:extLst>
          </p:cNvPr>
          <p:cNvSpPr txBox="1">
            <a:spLocks/>
          </p:cNvSpPr>
          <p:nvPr/>
        </p:nvSpPr>
        <p:spPr>
          <a:xfrm>
            <a:off x="123671" y="1415845"/>
            <a:ext cx="11881516" cy="353961"/>
          </a:xfrm>
          <a:prstGeom prst="rect">
            <a:avLst/>
          </a:prstGeom>
          <a:solidFill>
            <a:schemeClr val="bg2">
              <a:lumMod val="50000"/>
            </a:schemeClr>
          </a:solid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ormAutofit fontScale="92500" lnSpcReduction="20000"/>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s-MX" sz="1800" b="1" spc="-10" dirty="0">
                <a:solidFill>
                  <a:schemeClr val="bg1"/>
                </a:solidFill>
                <a:latin typeface="Verdana"/>
              </a:rPr>
              <a:t>CONSTRUCCIÓN</a:t>
            </a:r>
            <a:endParaRPr lang="es-MX" dirty="0">
              <a:solidFill>
                <a:schemeClr val="bg1"/>
              </a:solidFill>
            </a:endParaRPr>
          </a:p>
        </p:txBody>
      </p:sp>
      <p:sp>
        <p:nvSpPr>
          <p:cNvPr id="8" name="Marcador de contenido 12">
            <a:extLst>
              <a:ext uri="{FF2B5EF4-FFF2-40B4-BE49-F238E27FC236}">
                <a16:creationId xmlns:a16="http://schemas.microsoft.com/office/drawing/2014/main" id="{DABF3FD4-A16D-4F86-B01B-AE77092ADE56}"/>
              </a:ext>
            </a:extLst>
          </p:cNvPr>
          <p:cNvSpPr txBox="1">
            <a:spLocks/>
          </p:cNvSpPr>
          <p:nvPr/>
        </p:nvSpPr>
        <p:spPr>
          <a:xfrm>
            <a:off x="116297" y="4118543"/>
            <a:ext cx="11881516" cy="353961"/>
          </a:xfrm>
          <a:prstGeom prst="rect">
            <a:avLst/>
          </a:prstGeom>
          <a:solidFill>
            <a:schemeClr val="bg2">
              <a:lumMod val="50000"/>
            </a:schemeClr>
          </a:solid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ormAutofit fontScale="92500" lnSpcReduction="20000"/>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s-MX" sz="1800" b="1" spc="-10" dirty="0">
                <a:solidFill>
                  <a:schemeClr val="bg1"/>
                </a:solidFill>
                <a:latin typeface="Verdana"/>
              </a:rPr>
              <a:t>ENTRENAMIENTO</a:t>
            </a:r>
            <a:endParaRPr lang="es-MX" dirty="0">
              <a:solidFill>
                <a:schemeClr val="bg1"/>
              </a:solidFill>
            </a:endParaRPr>
          </a:p>
        </p:txBody>
      </p:sp>
      <p:pic>
        <p:nvPicPr>
          <p:cNvPr id="7" name="Imagen 6">
            <a:extLst>
              <a:ext uri="{FF2B5EF4-FFF2-40B4-BE49-F238E27FC236}">
                <a16:creationId xmlns:a16="http://schemas.microsoft.com/office/drawing/2014/main" id="{59896CCE-97EE-489C-A25F-65BD1F7CBEDE}"/>
              </a:ext>
            </a:extLst>
          </p:cNvPr>
          <p:cNvPicPr>
            <a:picLocks noChangeAspect="1"/>
          </p:cNvPicPr>
          <p:nvPr/>
        </p:nvPicPr>
        <p:blipFill>
          <a:blip r:embed="rId3"/>
          <a:stretch>
            <a:fillRect/>
          </a:stretch>
        </p:blipFill>
        <p:spPr>
          <a:xfrm>
            <a:off x="123671" y="1789273"/>
            <a:ext cx="11874142" cy="2314522"/>
          </a:xfrm>
          <a:prstGeom prst="rect">
            <a:avLst/>
          </a:prstGeom>
        </p:spPr>
      </p:pic>
    </p:spTree>
    <p:extLst>
      <p:ext uri="{BB962C8B-B14F-4D97-AF65-F5344CB8AC3E}">
        <p14:creationId xmlns:p14="http://schemas.microsoft.com/office/powerpoint/2010/main" val="2715321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0">
            <a:extLst>
              <a:ext uri="{FF2B5EF4-FFF2-40B4-BE49-F238E27FC236}">
                <a16:creationId xmlns:a16="http://schemas.microsoft.com/office/drawing/2014/main" id="{2E6FBCB8-DECA-4C66-9584-38853BB543BF}"/>
              </a:ext>
            </a:extLst>
          </p:cNvPr>
          <p:cNvSpPr>
            <a:spLocks noGrp="1"/>
          </p:cNvSpPr>
          <p:nvPr>
            <p:ph type="title"/>
          </p:nvPr>
        </p:nvSpPr>
        <p:spPr>
          <a:xfrm>
            <a:off x="0" y="13836"/>
            <a:ext cx="12192000" cy="1596177"/>
          </a:xfrm>
        </p:spPr>
        <p:txBody>
          <a:bodyPr/>
          <a:lstStyle/>
          <a:p>
            <a:r>
              <a:rPr lang="es-MX" altLang="es-PE" b="1" spc="-10" dirty="0">
                <a:solidFill>
                  <a:schemeClr val="tx2">
                    <a:lumMod val="75000"/>
                  </a:schemeClr>
                </a:solidFill>
                <a:latin typeface="Verdana"/>
              </a:rPr>
              <a:t>Validación del Modelo</a:t>
            </a:r>
            <a:endParaRPr lang="es-PE" b="1" spc="-10" dirty="0">
              <a:solidFill>
                <a:schemeClr val="tx2">
                  <a:lumMod val="75000"/>
                </a:schemeClr>
              </a:solidFill>
              <a:latin typeface="Verdana"/>
            </a:endParaRPr>
          </a:p>
        </p:txBody>
      </p:sp>
      <p:pic>
        <p:nvPicPr>
          <p:cNvPr id="4" name="Imagen 3">
            <a:extLst>
              <a:ext uri="{FF2B5EF4-FFF2-40B4-BE49-F238E27FC236}">
                <a16:creationId xmlns:a16="http://schemas.microsoft.com/office/drawing/2014/main" id="{1E98288D-69DB-45F4-B6E9-B5243D12436D}"/>
              </a:ext>
            </a:extLst>
          </p:cNvPr>
          <p:cNvPicPr>
            <a:picLocks noChangeAspect="1"/>
          </p:cNvPicPr>
          <p:nvPr/>
        </p:nvPicPr>
        <p:blipFill>
          <a:blip r:embed="rId2"/>
          <a:stretch>
            <a:fillRect/>
          </a:stretch>
        </p:blipFill>
        <p:spPr>
          <a:xfrm>
            <a:off x="6399106" y="1207169"/>
            <a:ext cx="5602857" cy="5440675"/>
          </a:xfrm>
          <a:prstGeom prst="rect">
            <a:avLst/>
          </a:prstGeom>
          <a:ln w="3175">
            <a:solidFill>
              <a:schemeClr val="tx1"/>
            </a:solidFill>
          </a:ln>
        </p:spPr>
      </p:pic>
      <p:sp>
        <p:nvSpPr>
          <p:cNvPr id="5" name="Rectángulo 4">
            <a:extLst>
              <a:ext uri="{FF2B5EF4-FFF2-40B4-BE49-F238E27FC236}">
                <a16:creationId xmlns:a16="http://schemas.microsoft.com/office/drawing/2014/main" id="{C9E2C061-F9B0-4979-B92D-60BE550884B7}"/>
              </a:ext>
            </a:extLst>
          </p:cNvPr>
          <p:cNvSpPr/>
          <p:nvPr/>
        </p:nvSpPr>
        <p:spPr>
          <a:xfrm>
            <a:off x="190037" y="1512827"/>
            <a:ext cx="6019033" cy="2616101"/>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wrap="square">
            <a:spAutoFit/>
          </a:bodyPr>
          <a:lstStyle/>
          <a:p>
            <a:r>
              <a:rPr lang="es-MX" sz="2000" b="1" dirty="0"/>
              <a:t>MÉTRICAS</a:t>
            </a:r>
            <a:endParaRPr lang="es-MX" b="1" dirty="0"/>
          </a:p>
          <a:p>
            <a:pPr marL="285750" indent="-285750">
              <a:buFont typeface="Wingdings" panose="05000000000000000000" pitchFamily="2" charset="2"/>
              <a:buChar char="ü"/>
            </a:pPr>
            <a:r>
              <a:rPr lang="es-MX" dirty="0"/>
              <a:t>Error Absoluto Medio (MAE): 0.9441 </a:t>
            </a:r>
            <a:r>
              <a:rPr lang="es-MX" dirty="0">
                <a:sym typeface="Wingdings" panose="05000000000000000000" pitchFamily="2" charset="2"/>
              </a:rPr>
              <a:t> </a:t>
            </a:r>
            <a:r>
              <a:rPr lang="es-MX" dirty="0"/>
              <a:t>Las predicciones del modelo se desvían en promedio, en 0.9441 puntos</a:t>
            </a:r>
          </a:p>
          <a:p>
            <a:pPr marL="285750" indent="-285750">
              <a:buFont typeface="Wingdings" panose="05000000000000000000" pitchFamily="2" charset="2"/>
              <a:buChar char="ü"/>
            </a:pPr>
            <a:r>
              <a:rPr lang="es-MX" dirty="0"/>
              <a:t>Error Cuadrático Medio (MSE): 1.3696 </a:t>
            </a:r>
          </a:p>
          <a:p>
            <a:pPr marL="285750" indent="-285750">
              <a:buFont typeface="Wingdings" panose="05000000000000000000" pitchFamily="2" charset="2"/>
              <a:buChar char="ü"/>
            </a:pPr>
            <a:r>
              <a:rPr lang="es-MX" dirty="0"/>
              <a:t>Raíz del Error Cuadrático Medio (RMSE): 1.1703 </a:t>
            </a:r>
            <a:r>
              <a:rPr lang="es-MX" dirty="0">
                <a:sym typeface="Wingdings" panose="05000000000000000000" pitchFamily="2" charset="2"/>
              </a:rPr>
              <a:t> </a:t>
            </a:r>
            <a:r>
              <a:rPr lang="es-MX" dirty="0"/>
              <a:t>La desviación típica de los errores es de 1.1703</a:t>
            </a:r>
          </a:p>
          <a:p>
            <a:pPr marL="285750" indent="-285750">
              <a:buFont typeface="Wingdings" panose="05000000000000000000" pitchFamily="2" charset="2"/>
              <a:buChar char="ü"/>
            </a:pPr>
            <a:r>
              <a:rPr lang="es-MX" dirty="0"/>
              <a:t>Coeficiente de Determinación (R²): 0.7376 </a:t>
            </a:r>
            <a:r>
              <a:rPr lang="es-MX" dirty="0">
                <a:sym typeface="Wingdings" panose="05000000000000000000" pitchFamily="2" charset="2"/>
              </a:rPr>
              <a:t> </a:t>
            </a:r>
            <a:r>
              <a:rPr lang="es-MX" dirty="0"/>
              <a:t>El 73.76% de la varianza en los niveles de ansiedad puede ser explicada por las características del modelo</a:t>
            </a:r>
          </a:p>
        </p:txBody>
      </p:sp>
      <p:sp>
        <p:nvSpPr>
          <p:cNvPr id="7" name="Rectángulo 6">
            <a:extLst>
              <a:ext uri="{FF2B5EF4-FFF2-40B4-BE49-F238E27FC236}">
                <a16:creationId xmlns:a16="http://schemas.microsoft.com/office/drawing/2014/main" id="{621ABA76-8F91-4FCC-9BFC-E34C7F17D14C}"/>
              </a:ext>
            </a:extLst>
          </p:cNvPr>
          <p:cNvSpPr/>
          <p:nvPr/>
        </p:nvSpPr>
        <p:spPr>
          <a:xfrm>
            <a:off x="190037" y="4350957"/>
            <a:ext cx="6019033" cy="1785104"/>
          </a:xfrm>
          <a:prstGeom prst="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wrap="square">
            <a:spAutoFit/>
          </a:bodyPr>
          <a:lstStyle/>
          <a:p>
            <a:r>
              <a:rPr lang="es-MX" sz="2000" b="1" dirty="0"/>
              <a:t>GRÁFICO DE VALORES VS. PREDICCIONES</a:t>
            </a:r>
            <a:endParaRPr lang="es-MX" b="1" dirty="0"/>
          </a:p>
          <a:p>
            <a:pPr algn="just"/>
            <a:r>
              <a:rPr lang="es-MX" dirty="0"/>
              <a:t>La mayoría de puntos están ubicados cerca de la línea de predicción perfecta, lo que sugiere que el modelo funciona razonablemente bien. Por otro lado, el modelo cuenta con mayor dispersión o sesgo a partir de niveles de ansiedad entre 5 y 7.</a:t>
            </a:r>
          </a:p>
        </p:txBody>
      </p:sp>
    </p:spTree>
    <p:extLst>
      <p:ext uri="{BB962C8B-B14F-4D97-AF65-F5344CB8AC3E}">
        <p14:creationId xmlns:p14="http://schemas.microsoft.com/office/powerpoint/2010/main" val="3859630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0">
            <a:extLst>
              <a:ext uri="{FF2B5EF4-FFF2-40B4-BE49-F238E27FC236}">
                <a16:creationId xmlns:a16="http://schemas.microsoft.com/office/drawing/2014/main" id="{2E6FBCB8-DECA-4C66-9584-38853BB543BF}"/>
              </a:ext>
            </a:extLst>
          </p:cNvPr>
          <p:cNvSpPr>
            <a:spLocks noGrp="1"/>
          </p:cNvSpPr>
          <p:nvPr>
            <p:ph type="title"/>
          </p:nvPr>
        </p:nvSpPr>
        <p:spPr>
          <a:xfrm>
            <a:off x="0" y="190817"/>
            <a:ext cx="12192000" cy="1596177"/>
          </a:xfrm>
        </p:spPr>
        <p:txBody>
          <a:bodyPr>
            <a:normAutofit/>
          </a:bodyPr>
          <a:lstStyle/>
          <a:p>
            <a:r>
              <a:rPr lang="es-PE" altLang="es-PE" b="1" spc="-10" dirty="0">
                <a:solidFill>
                  <a:schemeClr val="tx2">
                    <a:lumMod val="75000"/>
                  </a:schemeClr>
                </a:solidFill>
                <a:latin typeface="Verdana"/>
              </a:rPr>
              <a:t>Análisis de Importancia de Características</a:t>
            </a:r>
            <a:br>
              <a:rPr lang="es-PE" altLang="es-PE" b="1" i="1" cap="none" dirty="0">
                <a:solidFill>
                  <a:srgbClr val="1F1F1F"/>
                </a:solidFill>
                <a:latin typeface="Roboto"/>
              </a:rPr>
            </a:br>
            <a:endParaRPr lang="es-PE" b="1" spc="-10" dirty="0">
              <a:solidFill>
                <a:schemeClr val="tx2">
                  <a:lumMod val="75000"/>
                </a:schemeClr>
              </a:solidFill>
              <a:latin typeface="Verdana"/>
            </a:endParaRPr>
          </a:p>
        </p:txBody>
      </p:sp>
      <p:pic>
        <p:nvPicPr>
          <p:cNvPr id="2" name="Imagen 1">
            <a:extLst>
              <a:ext uri="{FF2B5EF4-FFF2-40B4-BE49-F238E27FC236}">
                <a16:creationId xmlns:a16="http://schemas.microsoft.com/office/drawing/2014/main" id="{B03A6C23-31F0-4998-ADBD-2BF2A25CA4AA}"/>
              </a:ext>
            </a:extLst>
          </p:cNvPr>
          <p:cNvPicPr>
            <a:picLocks noChangeAspect="1"/>
          </p:cNvPicPr>
          <p:nvPr/>
        </p:nvPicPr>
        <p:blipFill>
          <a:blip r:embed="rId2"/>
          <a:stretch>
            <a:fillRect/>
          </a:stretch>
        </p:blipFill>
        <p:spPr>
          <a:xfrm>
            <a:off x="236189" y="1506774"/>
            <a:ext cx="5031188" cy="2932491"/>
          </a:xfrm>
          <a:prstGeom prst="rect">
            <a:avLst/>
          </a:prstGeom>
          <a:ln>
            <a:solidFill>
              <a:schemeClr val="tx1"/>
            </a:solidFill>
          </a:ln>
        </p:spPr>
      </p:pic>
      <p:pic>
        <p:nvPicPr>
          <p:cNvPr id="3" name="Imagen 2">
            <a:extLst>
              <a:ext uri="{FF2B5EF4-FFF2-40B4-BE49-F238E27FC236}">
                <a16:creationId xmlns:a16="http://schemas.microsoft.com/office/drawing/2014/main" id="{C00AD3EA-C80D-4813-BF1C-596273E076F5}"/>
              </a:ext>
            </a:extLst>
          </p:cNvPr>
          <p:cNvPicPr>
            <a:picLocks noChangeAspect="1"/>
          </p:cNvPicPr>
          <p:nvPr/>
        </p:nvPicPr>
        <p:blipFill>
          <a:blip r:embed="rId3"/>
          <a:stretch>
            <a:fillRect/>
          </a:stretch>
        </p:blipFill>
        <p:spPr>
          <a:xfrm>
            <a:off x="5394274" y="1506774"/>
            <a:ext cx="6582341" cy="5160409"/>
          </a:xfrm>
          <a:prstGeom prst="rect">
            <a:avLst/>
          </a:prstGeom>
          <a:ln>
            <a:solidFill>
              <a:schemeClr val="tx1"/>
            </a:solidFill>
          </a:ln>
        </p:spPr>
      </p:pic>
      <p:sp>
        <p:nvSpPr>
          <p:cNvPr id="5" name="Rectángulo 4">
            <a:extLst>
              <a:ext uri="{FF2B5EF4-FFF2-40B4-BE49-F238E27FC236}">
                <a16:creationId xmlns:a16="http://schemas.microsoft.com/office/drawing/2014/main" id="{A227F10D-4DAF-48EA-84DD-9F0678139C77}"/>
              </a:ext>
            </a:extLst>
          </p:cNvPr>
          <p:cNvSpPr/>
          <p:nvPr/>
        </p:nvSpPr>
        <p:spPr>
          <a:xfrm>
            <a:off x="215385" y="4605080"/>
            <a:ext cx="5051992" cy="2062103"/>
          </a:xfrm>
          <a:prstGeom prst="rect">
            <a:avLst/>
          </a:prstGeom>
        </p:spPr>
        <p:txBody>
          <a:bodyPr wrap="square">
            <a:spAutoFit/>
          </a:bodyPr>
          <a:lstStyle/>
          <a:p>
            <a:pPr marL="285750" indent="-285750">
              <a:buFont typeface="Wingdings" panose="05000000000000000000" pitchFamily="2" charset="2"/>
              <a:buChar char="Ø"/>
            </a:pPr>
            <a:r>
              <a:rPr lang="es-MX" sz="1600" b="1" dirty="0">
                <a:latin typeface="Roboto"/>
              </a:rPr>
              <a:t>Las características más relevantes al momento de predecir el Nivel de Ansiedad de una persona son el Nivel de Estrés, las Horas de Sueño y las Sesiones Mensuales de Terapia</a:t>
            </a:r>
          </a:p>
          <a:p>
            <a:pPr marL="285750" indent="-285750">
              <a:buFont typeface="Wingdings" panose="05000000000000000000" pitchFamily="2" charset="2"/>
              <a:buChar char="Ø"/>
            </a:pPr>
            <a:endParaRPr lang="es-MX" sz="1600" b="1" dirty="0">
              <a:latin typeface="Roboto"/>
            </a:endParaRPr>
          </a:p>
          <a:p>
            <a:pPr marL="285750" indent="-285750">
              <a:buFont typeface="Wingdings" panose="05000000000000000000" pitchFamily="2" charset="2"/>
              <a:buChar char="Ø"/>
            </a:pPr>
            <a:r>
              <a:rPr lang="es-MX" sz="1600" b="1" dirty="0">
                <a:latin typeface="Roboto"/>
              </a:rPr>
              <a:t>Las características menos relevantes para ello son la Edad, el Ritmo Cardíaco y el Consumo de Alcohol</a:t>
            </a:r>
          </a:p>
        </p:txBody>
      </p:sp>
    </p:spTree>
    <p:extLst>
      <p:ext uri="{BB962C8B-B14F-4D97-AF65-F5344CB8AC3E}">
        <p14:creationId xmlns:p14="http://schemas.microsoft.com/office/powerpoint/2010/main" val="1606865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0">
            <a:extLst>
              <a:ext uri="{FF2B5EF4-FFF2-40B4-BE49-F238E27FC236}">
                <a16:creationId xmlns:a16="http://schemas.microsoft.com/office/drawing/2014/main" id="{2E6FBCB8-DECA-4C66-9584-38853BB543BF}"/>
              </a:ext>
            </a:extLst>
          </p:cNvPr>
          <p:cNvSpPr>
            <a:spLocks noGrp="1"/>
          </p:cNvSpPr>
          <p:nvPr>
            <p:ph type="title"/>
          </p:nvPr>
        </p:nvSpPr>
        <p:spPr>
          <a:xfrm>
            <a:off x="0" y="13836"/>
            <a:ext cx="12192000" cy="1596177"/>
          </a:xfrm>
        </p:spPr>
        <p:txBody>
          <a:bodyPr/>
          <a:lstStyle/>
          <a:p>
            <a:r>
              <a:rPr lang="es-PE" altLang="es-PE" b="1" spc="-10" dirty="0">
                <a:solidFill>
                  <a:schemeClr val="tx2">
                    <a:lumMod val="75000"/>
                  </a:schemeClr>
                </a:solidFill>
                <a:latin typeface="Verdana"/>
              </a:rPr>
              <a:t>CONCLUSIONES</a:t>
            </a:r>
            <a:endParaRPr lang="es-PE" b="1" spc="-10" dirty="0">
              <a:solidFill>
                <a:schemeClr val="tx2">
                  <a:lumMod val="75000"/>
                </a:schemeClr>
              </a:solidFill>
              <a:latin typeface="Verdana"/>
            </a:endParaRPr>
          </a:p>
        </p:txBody>
      </p:sp>
      <p:sp>
        <p:nvSpPr>
          <p:cNvPr id="3" name="Rectángulo 2">
            <a:extLst>
              <a:ext uri="{FF2B5EF4-FFF2-40B4-BE49-F238E27FC236}">
                <a16:creationId xmlns:a16="http://schemas.microsoft.com/office/drawing/2014/main" id="{46403D7A-4196-42B0-A9E7-76208A3C725E}"/>
              </a:ext>
            </a:extLst>
          </p:cNvPr>
          <p:cNvSpPr/>
          <p:nvPr/>
        </p:nvSpPr>
        <p:spPr>
          <a:xfrm>
            <a:off x="304802" y="1288795"/>
            <a:ext cx="6361470" cy="2308324"/>
          </a:xfrm>
          <a:prstGeom prst="rect">
            <a:avLst/>
          </a:prstGeom>
        </p:spPr>
        <p:txBody>
          <a:bodyPr wrap="square">
            <a:spAutoFit/>
          </a:bodyPr>
          <a:lstStyle/>
          <a:p>
            <a:pPr>
              <a:lnSpc>
                <a:spcPct val="150000"/>
              </a:lnSpc>
            </a:pPr>
            <a:r>
              <a:rPr lang="es-MX" b="1" dirty="0"/>
              <a:t>RESULTADOS DEL MODELO DE REGRESIÓN</a:t>
            </a:r>
          </a:p>
          <a:p>
            <a:pPr marL="285750" indent="-285750">
              <a:lnSpc>
                <a:spcPct val="150000"/>
              </a:lnSpc>
              <a:buFont typeface="Wingdings" panose="05000000000000000000" pitchFamily="2" charset="2"/>
              <a:buChar char="v"/>
            </a:pPr>
            <a:r>
              <a:rPr lang="es-MX" b="1" i="1" dirty="0"/>
              <a:t>Error Absoluto Medio (MAE): </a:t>
            </a:r>
            <a:r>
              <a:rPr lang="es-MX" dirty="0"/>
              <a:t>0.9441</a:t>
            </a:r>
          </a:p>
          <a:p>
            <a:pPr marL="285750" indent="-285750">
              <a:buFont typeface="Wingdings" panose="05000000000000000000" pitchFamily="2" charset="2"/>
              <a:buChar char="v"/>
            </a:pPr>
            <a:r>
              <a:rPr lang="es-MX" b="1" i="1" dirty="0"/>
              <a:t>Raíz del Error Cuadrático Medio (RMSE): </a:t>
            </a:r>
            <a:r>
              <a:rPr lang="es-MX" dirty="0"/>
              <a:t>1.1703</a:t>
            </a:r>
          </a:p>
          <a:p>
            <a:pPr marL="285750" indent="-285750">
              <a:buFont typeface="Wingdings" panose="05000000000000000000" pitchFamily="2" charset="2"/>
              <a:buChar char="v"/>
            </a:pPr>
            <a:r>
              <a:rPr lang="es-MX" b="1" i="1" dirty="0"/>
              <a:t>Coeficiente de Determinación (R²): </a:t>
            </a:r>
            <a:r>
              <a:rPr lang="es-MX" dirty="0"/>
              <a:t>0.7376</a:t>
            </a:r>
          </a:p>
          <a:p>
            <a:pPr marL="285750" indent="-285750">
              <a:buFont typeface="Wingdings" panose="05000000000000000000" pitchFamily="2" charset="2"/>
              <a:buChar char="v"/>
            </a:pPr>
            <a:r>
              <a:rPr lang="es-MX" dirty="0"/>
              <a:t>Las </a:t>
            </a:r>
            <a:r>
              <a:rPr lang="es-MX" b="1" dirty="0"/>
              <a:t>características más importantes</a:t>
            </a:r>
            <a:r>
              <a:rPr lang="es-MX" dirty="0"/>
              <a:t>, al momento de predecir el Nivel de Ansiedad de una persona, fueron: </a:t>
            </a:r>
          </a:p>
          <a:p>
            <a:r>
              <a:rPr lang="es-MX" dirty="0"/>
              <a:t>    Stress </a:t>
            </a:r>
            <a:r>
              <a:rPr lang="es-MX" dirty="0" err="1"/>
              <a:t>Level</a:t>
            </a:r>
            <a:r>
              <a:rPr lang="es-MX" dirty="0"/>
              <a:t> (1-10), </a:t>
            </a:r>
            <a:r>
              <a:rPr lang="es-MX" dirty="0" err="1"/>
              <a:t>Sleep</a:t>
            </a:r>
            <a:r>
              <a:rPr lang="es-MX" dirty="0"/>
              <a:t> </a:t>
            </a:r>
            <a:r>
              <a:rPr lang="es-MX" dirty="0" err="1"/>
              <a:t>Hours</a:t>
            </a:r>
            <a:r>
              <a:rPr lang="es-MX" dirty="0"/>
              <a:t>, </a:t>
            </a:r>
            <a:r>
              <a:rPr lang="es-MX" dirty="0" err="1"/>
              <a:t>Therapy</a:t>
            </a:r>
            <a:r>
              <a:rPr lang="es-MX" dirty="0"/>
              <a:t> </a:t>
            </a:r>
            <a:r>
              <a:rPr lang="es-MX" dirty="0" err="1"/>
              <a:t>Sessions</a:t>
            </a:r>
            <a:r>
              <a:rPr lang="es-MX" dirty="0"/>
              <a:t> (per </a:t>
            </a:r>
            <a:r>
              <a:rPr lang="es-MX" dirty="0" err="1"/>
              <a:t>month</a:t>
            </a:r>
            <a:r>
              <a:rPr lang="es-MX" dirty="0"/>
              <a:t>)</a:t>
            </a:r>
            <a:endParaRPr lang="es-PE" dirty="0"/>
          </a:p>
        </p:txBody>
      </p:sp>
      <p:sp>
        <p:nvSpPr>
          <p:cNvPr id="5" name="Rectángulo 4">
            <a:extLst>
              <a:ext uri="{FF2B5EF4-FFF2-40B4-BE49-F238E27FC236}">
                <a16:creationId xmlns:a16="http://schemas.microsoft.com/office/drawing/2014/main" id="{12C19D1F-5DD3-4207-942F-6C3071C039FB}"/>
              </a:ext>
            </a:extLst>
          </p:cNvPr>
          <p:cNvSpPr/>
          <p:nvPr/>
        </p:nvSpPr>
        <p:spPr>
          <a:xfrm>
            <a:off x="304802" y="3624990"/>
            <a:ext cx="6361470" cy="3139321"/>
          </a:xfrm>
          <a:prstGeom prst="rect">
            <a:avLst/>
          </a:prstGeom>
        </p:spPr>
        <p:txBody>
          <a:bodyPr wrap="square">
            <a:spAutoFit/>
          </a:bodyPr>
          <a:lstStyle/>
          <a:p>
            <a:pPr algn="just">
              <a:lnSpc>
                <a:spcPct val="150000"/>
              </a:lnSpc>
            </a:pPr>
            <a:r>
              <a:rPr lang="es-PE" b="1" dirty="0"/>
              <a:t>VALIDACIÓN DE LA HIPÓTESIS</a:t>
            </a:r>
          </a:p>
          <a:p>
            <a:pPr marL="285750" indent="-285750" algn="just">
              <a:lnSpc>
                <a:spcPct val="150000"/>
              </a:lnSpc>
              <a:buFont typeface="Wingdings" panose="05000000000000000000" pitchFamily="2" charset="2"/>
              <a:buChar char="v"/>
            </a:pPr>
            <a:r>
              <a:rPr lang="es-MX" dirty="0"/>
              <a:t>Se obtuvo un R² de 0.74 y un MAE de 0.94</a:t>
            </a:r>
          </a:p>
          <a:p>
            <a:pPr marL="285750" indent="-285750" algn="just">
              <a:buFont typeface="Wingdings" panose="05000000000000000000" pitchFamily="2" charset="2"/>
              <a:buChar char="v"/>
            </a:pPr>
            <a:r>
              <a:rPr lang="es-MX" dirty="0"/>
              <a:t>Por lo tanto, </a:t>
            </a:r>
            <a:r>
              <a:rPr lang="es-MX" b="1" dirty="0"/>
              <a:t>la Hipótesis Alternativa (H1) es soportada por los resultados.</a:t>
            </a:r>
            <a:r>
              <a:rPr lang="es-MX" dirty="0"/>
              <a:t> El modelo explica una porción considerable de la varianza y es significativamente mejor que un modelo base</a:t>
            </a:r>
          </a:p>
          <a:p>
            <a:pPr marL="285750" indent="-285750" algn="just">
              <a:buFont typeface="Wingdings" panose="05000000000000000000" pitchFamily="2" charset="2"/>
              <a:buChar char="v"/>
            </a:pPr>
            <a:r>
              <a:rPr lang="es-MX" dirty="0"/>
              <a:t>De la misma forma </a:t>
            </a:r>
            <a:r>
              <a:rPr lang="es-MX" b="1" dirty="0"/>
              <a:t>se rechaza la Hipótesis Nula (H0)</a:t>
            </a:r>
          </a:p>
          <a:p>
            <a:pPr marL="285750" indent="-285750" algn="just">
              <a:buFont typeface="Wingdings" panose="05000000000000000000" pitchFamily="2" charset="2"/>
              <a:buChar char="v"/>
            </a:pPr>
            <a:r>
              <a:rPr lang="es-MX" b="1" dirty="0"/>
              <a:t>ENTONCES, SÍ es posible </a:t>
            </a:r>
            <a:r>
              <a:rPr lang="es-MX" dirty="0"/>
              <a:t>construir un modelo de regresión basado en </a:t>
            </a:r>
            <a:r>
              <a:rPr lang="es-MX" dirty="0" err="1"/>
              <a:t>Random</a:t>
            </a:r>
            <a:r>
              <a:rPr lang="es-MX" dirty="0"/>
              <a:t> Forest utilizando las características disponibles para predecir el nivel de ansiedad de una persona. Se demuestra una capacidad predictiva útil del modelo.</a:t>
            </a:r>
            <a:endParaRPr lang="es-PE" dirty="0"/>
          </a:p>
        </p:txBody>
      </p:sp>
      <p:pic>
        <p:nvPicPr>
          <p:cNvPr id="11" name="Imagen 10">
            <a:extLst>
              <a:ext uri="{FF2B5EF4-FFF2-40B4-BE49-F238E27FC236}">
                <a16:creationId xmlns:a16="http://schemas.microsoft.com/office/drawing/2014/main" id="{3C342336-29A7-4AB9-AD77-626D1719306D}"/>
              </a:ext>
            </a:extLst>
          </p:cNvPr>
          <p:cNvPicPr>
            <a:picLocks noChangeAspect="1"/>
          </p:cNvPicPr>
          <p:nvPr/>
        </p:nvPicPr>
        <p:blipFill>
          <a:blip r:embed="rId2"/>
          <a:stretch>
            <a:fillRect/>
          </a:stretch>
        </p:blipFill>
        <p:spPr>
          <a:xfrm>
            <a:off x="6915305" y="4221994"/>
            <a:ext cx="5089882" cy="2542317"/>
          </a:xfrm>
          <a:prstGeom prst="rect">
            <a:avLst/>
          </a:prstGeom>
          <a:ln>
            <a:solidFill>
              <a:schemeClr val="tx1"/>
            </a:solidFill>
          </a:ln>
        </p:spPr>
      </p:pic>
      <p:pic>
        <p:nvPicPr>
          <p:cNvPr id="13" name="Imagen 12">
            <a:extLst>
              <a:ext uri="{FF2B5EF4-FFF2-40B4-BE49-F238E27FC236}">
                <a16:creationId xmlns:a16="http://schemas.microsoft.com/office/drawing/2014/main" id="{F0E9B0A1-F0D4-4E9F-9E94-FDA3B1505F2B}"/>
              </a:ext>
            </a:extLst>
          </p:cNvPr>
          <p:cNvPicPr>
            <a:picLocks noChangeAspect="1"/>
          </p:cNvPicPr>
          <p:nvPr/>
        </p:nvPicPr>
        <p:blipFill>
          <a:blip r:embed="rId3"/>
          <a:stretch>
            <a:fillRect/>
          </a:stretch>
        </p:blipFill>
        <p:spPr>
          <a:xfrm>
            <a:off x="7030219" y="3980515"/>
            <a:ext cx="924049" cy="924049"/>
          </a:xfrm>
          <a:prstGeom prst="rect">
            <a:avLst/>
          </a:prstGeom>
          <a:ln w="3175">
            <a:solidFill>
              <a:schemeClr val="tx1"/>
            </a:solidFill>
          </a:ln>
        </p:spPr>
      </p:pic>
      <p:pic>
        <p:nvPicPr>
          <p:cNvPr id="14" name="Imagen 13">
            <a:extLst>
              <a:ext uri="{FF2B5EF4-FFF2-40B4-BE49-F238E27FC236}">
                <a16:creationId xmlns:a16="http://schemas.microsoft.com/office/drawing/2014/main" id="{F2ADD5CE-2EA9-4980-A90F-6FF6F789EAAE}"/>
              </a:ext>
            </a:extLst>
          </p:cNvPr>
          <p:cNvPicPr>
            <a:picLocks noChangeAspect="1"/>
          </p:cNvPicPr>
          <p:nvPr/>
        </p:nvPicPr>
        <p:blipFill>
          <a:blip r:embed="rId4"/>
          <a:stretch>
            <a:fillRect/>
          </a:stretch>
        </p:blipFill>
        <p:spPr>
          <a:xfrm>
            <a:off x="8674047" y="1677218"/>
            <a:ext cx="3331140" cy="2228748"/>
          </a:xfrm>
          <a:prstGeom prst="rect">
            <a:avLst/>
          </a:prstGeom>
          <a:ln>
            <a:solidFill>
              <a:schemeClr val="tx1"/>
            </a:solidFill>
          </a:ln>
        </p:spPr>
      </p:pic>
      <p:pic>
        <p:nvPicPr>
          <p:cNvPr id="15" name="Imagen 14">
            <a:extLst>
              <a:ext uri="{FF2B5EF4-FFF2-40B4-BE49-F238E27FC236}">
                <a16:creationId xmlns:a16="http://schemas.microsoft.com/office/drawing/2014/main" id="{5B6E7BF1-729A-4EC6-82DA-06EEE8898E65}"/>
              </a:ext>
            </a:extLst>
          </p:cNvPr>
          <p:cNvPicPr>
            <a:picLocks noChangeAspect="1"/>
          </p:cNvPicPr>
          <p:nvPr/>
        </p:nvPicPr>
        <p:blipFill>
          <a:blip r:embed="rId5"/>
          <a:stretch>
            <a:fillRect/>
          </a:stretch>
        </p:blipFill>
        <p:spPr>
          <a:xfrm>
            <a:off x="6666272" y="1361190"/>
            <a:ext cx="2979173" cy="1750503"/>
          </a:xfrm>
          <a:prstGeom prst="rect">
            <a:avLst/>
          </a:prstGeom>
          <a:ln>
            <a:solidFill>
              <a:schemeClr val="tx1"/>
            </a:solidFill>
          </a:ln>
        </p:spPr>
      </p:pic>
    </p:spTree>
    <p:extLst>
      <p:ext uri="{BB962C8B-B14F-4D97-AF65-F5344CB8AC3E}">
        <p14:creationId xmlns:p14="http://schemas.microsoft.com/office/powerpoint/2010/main" val="2211631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3C88957F-184B-4EC7-8CB6-0AD50867DBBF}"/>
              </a:ext>
            </a:extLst>
          </p:cNvPr>
          <p:cNvSpPr>
            <a:spLocks noChangeArrowheads="1"/>
          </p:cNvSpPr>
          <p:nvPr/>
        </p:nvSpPr>
        <p:spPr bwMode="auto">
          <a:xfrm>
            <a:off x="282998" y="1580516"/>
            <a:ext cx="6162047" cy="4961564"/>
          </a:xfrm>
          <a:prstGeom prst="rect">
            <a:avLst/>
          </a:prstGeom>
          <a:noFill/>
          <a:ln>
            <a:noFill/>
          </a:ln>
          <a:effectLst/>
        </p:spPr>
        <p:txBody>
          <a:bodyPr vert="horz" wrap="square" lIns="91440" tIns="79350" rIns="91440" bIns="7935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s-PE" altLang="es-PE" sz="2400" b="1" i="1" u="none" strike="noStrike" cap="none" normalizeH="0" baseline="0" dirty="0">
                <a:ln>
                  <a:noFill/>
                </a:ln>
                <a:solidFill>
                  <a:srgbClr val="1F1F1F"/>
                </a:solidFill>
                <a:effectLst/>
                <a:latin typeface="Roboto"/>
              </a:rPr>
              <a:t>Contexto</a:t>
            </a:r>
            <a:r>
              <a:rPr lang="es-PE" altLang="es-PE" sz="2400" b="1" i="1" dirty="0">
                <a:solidFill>
                  <a:srgbClr val="1F1F1F"/>
                </a:solidFill>
                <a:latin typeface="Roboto"/>
              </a:rPr>
              <a:t> y </a:t>
            </a:r>
            <a:r>
              <a:rPr kumimoji="0" lang="es-PE" altLang="es-PE" sz="2400" b="1" i="1" u="none" strike="noStrike" cap="none" normalizeH="0" baseline="0" dirty="0">
                <a:ln>
                  <a:noFill/>
                </a:ln>
                <a:solidFill>
                  <a:srgbClr val="1F1F1F"/>
                </a:solidFill>
                <a:effectLst/>
                <a:latin typeface="Roboto"/>
              </a:rPr>
              <a:t>Objetivo</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s-PE" altLang="es-PE" sz="2400" b="1" i="1" u="none" strike="noStrike" cap="none" normalizeH="0" baseline="0" dirty="0">
                <a:ln>
                  <a:noFill/>
                </a:ln>
                <a:solidFill>
                  <a:srgbClr val="1F1F1F"/>
                </a:solidFill>
                <a:effectLst/>
                <a:latin typeface="Roboto"/>
              </a:rPr>
              <a:t>Importación de Librerías y Datos</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s-PE" altLang="es-PE" sz="2400" b="1" i="1" u="none" strike="noStrike" cap="none" normalizeH="0" baseline="0" dirty="0">
                <a:ln>
                  <a:noFill/>
                </a:ln>
                <a:solidFill>
                  <a:srgbClr val="1F1F1F"/>
                </a:solidFill>
                <a:effectLst/>
                <a:latin typeface="Roboto"/>
              </a:rPr>
              <a:t>Hipótesis</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s-PE" altLang="es-PE" sz="2400" b="1" i="1" u="none" strike="noStrike" cap="none" normalizeH="0" baseline="0" dirty="0">
                <a:ln>
                  <a:noFill/>
                </a:ln>
                <a:solidFill>
                  <a:srgbClr val="1F1F1F"/>
                </a:solidFill>
                <a:effectLst/>
                <a:latin typeface="Roboto"/>
              </a:rPr>
              <a:t>Análisis Exploratorio de Datos-EDA</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s-PE" altLang="es-PE" sz="2400" b="1" i="1" u="none" strike="noStrike" cap="none" normalizeH="0" baseline="0" dirty="0" err="1">
                <a:ln>
                  <a:noFill/>
                </a:ln>
                <a:solidFill>
                  <a:srgbClr val="1F1F1F"/>
                </a:solidFill>
                <a:effectLst/>
                <a:latin typeface="Roboto"/>
              </a:rPr>
              <a:t>Feature</a:t>
            </a:r>
            <a:r>
              <a:rPr kumimoji="0" lang="es-PE" altLang="es-PE" sz="2400" b="1" i="1" u="none" strike="noStrike" cap="none" normalizeH="0" baseline="0" dirty="0">
                <a:ln>
                  <a:noFill/>
                </a:ln>
                <a:solidFill>
                  <a:srgbClr val="1F1F1F"/>
                </a:solidFill>
                <a:effectLst/>
                <a:latin typeface="Roboto"/>
              </a:rPr>
              <a:t> </a:t>
            </a:r>
            <a:r>
              <a:rPr kumimoji="0" lang="es-PE" altLang="es-PE" sz="2400" b="1" i="1" u="none" strike="noStrike" cap="none" normalizeH="0" baseline="0" dirty="0" err="1">
                <a:ln>
                  <a:noFill/>
                </a:ln>
                <a:solidFill>
                  <a:srgbClr val="1F1F1F"/>
                </a:solidFill>
                <a:effectLst/>
                <a:latin typeface="Roboto"/>
              </a:rPr>
              <a:t>Engineering</a:t>
            </a:r>
            <a:endParaRPr kumimoji="0" lang="es-PE" altLang="es-PE" sz="2400" b="1" i="1" u="none" strike="noStrike" cap="none" normalizeH="0" baseline="0" dirty="0">
              <a:ln>
                <a:noFill/>
              </a:ln>
              <a:solidFill>
                <a:srgbClr val="1F1F1F"/>
              </a:solidFill>
              <a:effectLst/>
              <a:latin typeface="Roboto"/>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s-PE" altLang="es-PE" sz="2400" b="1" i="1" u="none" strike="noStrike" cap="none" normalizeH="0" baseline="0" dirty="0">
                <a:ln>
                  <a:noFill/>
                </a:ln>
                <a:solidFill>
                  <a:srgbClr val="1F1F1F"/>
                </a:solidFill>
                <a:effectLst/>
                <a:latin typeface="Roboto"/>
              </a:rPr>
              <a:t>Preprocesamiento </a:t>
            </a:r>
            <a:r>
              <a:rPr lang="es-PE" altLang="es-PE" sz="2400" b="1" i="1" dirty="0">
                <a:solidFill>
                  <a:srgbClr val="1F1F1F"/>
                </a:solidFill>
                <a:latin typeface="Roboto"/>
              </a:rPr>
              <a:t>y </a:t>
            </a:r>
            <a:r>
              <a:rPr kumimoji="0" lang="es-PE" altLang="es-PE" sz="2400" b="1" i="1" u="none" strike="noStrike" cap="none" normalizeH="0" baseline="0" dirty="0">
                <a:ln>
                  <a:noFill/>
                </a:ln>
                <a:solidFill>
                  <a:srgbClr val="1F1F1F"/>
                </a:solidFill>
                <a:effectLst/>
                <a:latin typeface="Roboto"/>
              </a:rPr>
              <a:t>División de Datos</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s-PE" altLang="es-PE" sz="2400" b="1" i="1" u="none" strike="noStrike" cap="none" normalizeH="0" baseline="0" dirty="0">
                <a:ln>
                  <a:noFill/>
                </a:ln>
                <a:solidFill>
                  <a:srgbClr val="1F1F1F"/>
                </a:solidFill>
                <a:effectLst/>
                <a:latin typeface="Roboto"/>
              </a:rPr>
              <a:t>Construcción y Entrenamiento del Modelo</a:t>
            </a:r>
          </a:p>
          <a:p>
            <a:pPr marL="457200" indent="-457200" defTabSz="914400" eaLnBrk="0" fontAlgn="base" hangingPunct="0">
              <a:spcBef>
                <a:spcPct val="0"/>
              </a:spcBef>
              <a:spcAft>
                <a:spcPct val="0"/>
              </a:spcAft>
              <a:buFont typeface="+mj-lt"/>
              <a:buAutoNum type="arabicPeriod"/>
            </a:pPr>
            <a:r>
              <a:rPr lang="es-PE" altLang="es-PE" sz="2400" b="1" i="1" dirty="0">
                <a:solidFill>
                  <a:srgbClr val="1F1F1F"/>
                </a:solidFill>
                <a:latin typeface="Roboto"/>
              </a:rPr>
              <a:t>Validación del Modelo</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s-PE" altLang="es-PE" sz="2400" b="1" i="1" u="none" strike="noStrike" cap="none" normalizeH="0" baseline="0" dirty="0">
                <a:ln>
                  <a:noFill/>
                </a:ln>
                <a:solidFill>
                  <a:srgbClr val="1F1F1F"/>
                </a:solidFill>
                <a:effectLst/>
                <a:latin typeface="Roboto"/>
              </a:rPr>
              <a:t>Análisis de Importancia de Características</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kumimoji="0" lang="es-PE" altLang="es-PE" sz="2400" b="1" i="1" u="none" strike="noStrike" cap="none" normalizeH="0" baseline="0" dirty="0">
                <a:ln>
                  <a:noFill/>
                </a:ln>
                <a:solidFill>
                  <a:srgbClr val="1F1F1F"/>
                </a:solidFill>
                <a:effectLst/>
                <a:latin typeface="Roboto"/>
              </a:rPr>
              <a:t>Conclusiones</a:t>
            </a:r>
            <a:endParaRPr kumimoji="0" lang="es-PE" altLang="es-PE" sz="3600" b="1" i="1" u="none" strike="noStrike" cap="none" normalizeH="0" baseline="0" dirty="0">
              <a:ln>
                <a:noFill/>
              </a:ln>
              <a:solidFill>
                <a:schemeClr val="tx1"/>
              </a:solidFill>
              <a:effectLst/>
              <a:latin typeface="Arial" panose="020B0604020202020204" pitchFamily="34" charset="0"/>
            </a:endParaRPr>
          </a:p>
        </p:txBody>
      </p:sp>
      <p:sp>
        <p:nvSpPr>
          <p:cNvPr id="22" name="Título 10">
            <a:extLst>
              <a:ext uri="{FF2B5EF4-FFF2-40B4-BE49-F238E27FC236}">
                <a16:creationId xmlns:a16="http://schemas.microsoft.com/office/drawing/2014/main" id="{4F61D3D1-DDE1-4E82-9F9B-B8ADA36A9A7A}"/>
              </a:ext>
            </a:extLst>
          </p:cNvPr>
          <p:cNvSpPr>
            <a:spLocks noGrp="1"/>
          </p:cNvSpPr>
          <p:nvPr>
            <p:ph type="title"/>
          </p:nvPr>
        </p:nvSpPr>
        <p:spPr>
          <a:xfrm>
            <a:off x="913774" y="13836"/>
            <a:ext cx="10364451" cy="1596177"/>
          </a:xfrm>
        </p:spPr>
        <p:txBody>
          <a:bodyPr/>
          <a:lstStyle/>
          <a:p>
            <a:r>
              <a:rPr lang="es-MX" b="1" spc="-10" dirty="0">
                <a:solidFill>
                  <a:schemeClr val="tx2">
                    <a:lumMod val="75000"/>
                  </a:schemeClr>
                </a:solidFill>
                <a:latin typeface="Verdana"/>
                <a:cs typeface="Verdana"/>
              </a:rPr>
              <a:t>CONTENIDOS</a:t>
            </a:r>
            <a:endParaRPr lang="es-PE" dirty="0">
              <a:solidFill>
                <a:schemeClr val="tx2">
                  <a:lumMod val="75000"/>
                </a:schemeClr>
              </a:solidFill>
            </a:endParaRPr>
          </a:p>
        </p:txBody>
      </p:sp>
      <p:pic>
        <p:nvPicPr>
          <p:cNvPr id="8" name="Imagen 7">
            <a:extLst>
              <a:ext uri="{FF2B5EF4-FFF2-40B4-BE49-F238E27FC236}">
                <a16:creationId xmlns:a16="http://schemas.microsoft.com/office/drawing/2014/main" id="{24FEC624-C32C-4060-813C-017637C751AD}"/>
              </a:ext>
            </a:extLst>
          </p:cNvPr>
          <p:cNvPicPr>
            <a:picLocks noChangeAspect="1"/>
          </p:cNvPicPr>
          <p:nvPr/>
        </p:nvPicPr>
        <p:blipFill>
          <a:blip r:embed="rId2"/>
          <a:stretch>
            <a:fillRect/>
          </a:stretch>
        </p:blipFill>
        <p:spPr>
          <a:xfrm>
            <a:off x="6445045" y="1956909"/>
            <a:ext cx="5574890" cy="2989107"/>
          </a:xfrm>
          <a:prstGeom prst="rect">
            <a:avLst/>
          </a:prstGeom>
        </p:spPr>
      </p:pic>
    </p:spTree>
    <p:extLst>
      <p:ext uri="{BB962C8B-B14F-4D97-AF65-F5344CB8AC3E}">
        <p14:creationId xmlns:p14="http://schemas.microsoft.com/office/powerpoint/2010/main" val="3121066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ítulo 10">
            <a:extLst>
              <a:ext uri="{FF2B5EF4-FFF2-40B4-BE49-F238E27FC236}">
                <a16:creationId xmlns:a16="http://schemas.microsoft.com/office/drawing/2014/main" id="{DF5C0CE6-749A-42CF-BA80-04645FE834B9}"/>
              </a:ext>
            </a:extLst>
          </p:cNvPr>
          <p:cNvSpPr>
            <a:spLocks noGrp="1"/>
          </p:cNvSpPr>
          <p:nvPr>
            <p:ph type="title"/>
          </p:nvPr>
        </p:nvSpPr>
        <p:spPr>
          <a:xfrm>
            <a:off x="280220" y="13836"/>
            <a:ext cx="11631560" cy="1596177"/>
          </a:xfrm>
        </p:spPr>
        <p:txBody>
          <a:bodyPr/>
          <a:lstStyle/>
          <a:p>
            <a:r>
              <a:rPr lang="es-MX" b="1" spc="-10" dirty="0">
                <a:solidFill>
                  <a:schemeClr val="tx2">
                    <a:lumMod val="75000"/>
                  </a:schemeClr>
                </a:solidFill>
                <a:latin typeface="Verdana"/>
                <a:cs typeface="Verdana"/>
              </a:rPr>
              <a:t>Contexto y objetivo</a:t>
            </a:r>
            <a:endParaRPr lang="es-PE" dirty="0">
              <a:solidFill>
                <a:schemeClr val="tx2">
                  <a:lumMod val="75000"/>
                </a:schemeClr>
              </a:solidFill>
            </a:endParaRPr>
          </a:p>
        </p:txBody>
      </p:sp>
      <p:sp>
        <p:nvSpPr>
          <p:cNvPr id="13" name="Marcador de contenido 12">
            <a:extLst>
              <a:ext uri="{FF2B5EF4-FFF2-40B4-BE49-F238E27FC236}">
                <a16:creationId xmlns:a16="http://schemas.microsoft.com/office/drawing/2014/main" id="{BACD3778-FA4E-4991-BBD3-BC8DAE15B3CE}"/>
              </a:ext>
            </a:extLst>
          </p:cNvPr>
          <p:cNvSpPr>
            <a:spLocks noGrp="1"/>
          </p:cNvSpPr>
          <p:nvPr>
            <p:ph sz="quarter" idx="13"/>
          </p:nvPr>
        </p:nvSpPr>
        <p:spPr>
          <a:xfrm>
            <a:off x="280220" y="1331039"/>
            <a:ext cx="11631560" cy="2654712"/>
          </a:xfrm>
        </p:spPr>
        <p:txBody>
          <a:bodyPr>
            <a:normAutofit fontScale="85000" lnSpcReduction="10000"/>
          </a:bodyPr>
          <a:lstStyle/>
          <a:p>
            <a:pPr marL="0" indent="0" algn="just">
              <a:buNone/>
            </a:pPr>
            <a:r>
              <a:rPr lang="es-MX" dirty="0"/>
              <a:t>La ansiedad social afecta a millones de personas en el mundo y representa un desafío creciente en materia de salud mental. En un contexto donde la atención temprana y la prevención son cada vez más valoradas contar con herramientas para identificar factores de riesgo y patrones puede aportar valor tanto para instituciones de salud como para investigadores y desarrolladores de tecnología aplicada.</a:t>
            </a:r>
          </a:p>
          <a:p>
            <a:pPr marL="0" indent="0" algn="just">
              <a:buNone/>
            </a:pPr>
            <a:r>
              <a:rPr lang="es-MX" dirty="0"/>
              <a:t>La disponibilidad de data sobre ansiedad social INCLUSO abre oportunidades para generar modelos descriptivos y predictivos generando beneficios tanto sociales desde el lado de los pacientes; como comerciales desde el lado de los profesionales académicos y funcionarios públicos dedicados a la salud mental.</a:t>
            </a:r>
          </a:p>
          <a:p>
            <a:endParaRPr lang="es-PE" dirty="0"/>
          </a:p>
        </p:txBody>
      </p:sp>
      <p:pic>
        <p:nvPicPr>
          <p:cNvPr id="2" name="Imagen 1">
            <a:extLst>
              <a:ext uri="{FF2B5EF4-FFF2-40B4-BE49-F238E27FC236}">
                <a16:creationId xmlns:a16="http://schemas.microsoft.com/office/drawing/2014/main" id="{77954C36-0670-47D7-814C-7BA984C12FBD}"/>
              </a:ext>
            </a:extLst>
          </p:cNvPr>
          <p:cNvPicPr>
            <a:picLocks noChangeAspect="1"/>
          </p:cNvPicPr>
          <p:nvPr/>
        </p:nvPicPr>
        <p:blipFill>
          <a:blip r:embed="rId2"/>
          <a:stretch>
            <a:fillRect/>
          </a:stretch>
        </p:blipFill>
        <p:spPr>
          <a:xfrm>
            <a:off x="7005484" y="3796059"/>
            <a:ext cx="4906296" cy="2943960"/>
          </a:xfrm>
          <a:prstGeom prst="rect">
            <a:avLst/>
          </a:prstGeom>
          <a:ln>
            <a:solidFill>
              <a:schemeClr val="accent1"/>
            </a:solidFill>
          </a:ln>
        </p:spPr>
      </p:pic>
      <p:sp>
        <p:nvSpPr>
          <p:cNvPr id="6" name="Marcador de contenido 12">
            <a:extLst>
              <a:ext uri="{FF2B5EF4-FFF2-40B4-BE49-F238E27FC236}">
                <a16:creationId xmlns:a16="http://schemas.microsoft.com/office/drawing/2014/main" id="{853A8EBC-BF7A-4087-841A-CCE3CD67A0AD}"/>
              </a:ext>
            </a:extLst>
          </p:cNvPr>
          <p:cNvSpPr txBox="1">
            <a:spLocks/>
          </p:cNvSpPr>
          <p:nvPr/>
        </p:nvSpPr>
        <p:spPr>
          <a:xfrm>
            <a:off x="280220" y="3940683"/>
            <a:ext cx="6577780" cy="279933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s-MX" b="1" i="1" dirty="0"/>
              <a:t>objetivo</a:t>
            </a:r>
            <a:r>
              <a:rPr lang="es-MX" sz="1700" dirty="0"/>
              <a:t> </a:t>
            </a:r>
          </a:p>
          <a:p>
            <a:pPr marL="0" indent="0" algn="just">
              <a:buNone/>
            </a:pPr>
            <a:r>
              <a:rPr lang="es-MX" sz="1700" dirty="0"/>
              <a:t>construir un modelo de Machine </a:t>
            </a:r>
            <a:r>
              <a:rPr lang="es-MX" sz="1700" dirty="0" err="1"/>
              <a:t>Learning</a:t>
            </a:r>
            <a:r>
              <a:rPr lang="es-MX" sz="1700" dirty="0"/>
              <a:t> capaz de predecir el nivel de ansiedad de una persona en base a un conjunto de atributos. Esta es una tarea de regresión ya que la variable objetivo </a:t>
            </a:r>
            <a:r>
              <a:rPr lang="es-MX" sz="1700" b="1" dirty="0"/>
              <a:t>(NIVEL DE ANSIEDAD) </a:t>
            </a:r>
            <a:r>
              <a:rPr lang="es-MX" sz="1700" dirty="0"/>
              <a:t>es numérica discreta y ordenada. El modelo a construir está basado en </a:t>
            </a:r>
            <a:r>
              <a:rPr lang="es-MX" sz="1700" dirty="0" err="1"/>
              <a:t>Random</a:t>
            </a:r>
            <a:r>
              <a:rPr lang="es-MX" sz="1700" dirty="0"/>
              <a:t> Forest.</a:t>
            </a:r>
          </a:p>
        </p:txBody>
      </p:sp>
    </p:spTree>
    <p:extLst>
      <p:ext uri="{BB962C8B-B14F-4D97-AF65-F5344CB8AC3E}">
        <p14:creationId xmlns:p14="http://schemas.microsoft.com/office/powerpoint/2010/main" val="33256792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ítulo 10">
            <a:extLst>
              <a:ext uri="{FF2B5EF4-FFF2-40B4-BE49-F238E27FC236}">
                <a16:creationId xmlns:a16="http://schemas.microsoft.com/office/drawing/2014/main" id="{DF5C0CE6-749A-42CF-BA80-04645FE834B9}"/>
              </a:ext>
            </a:extLst>
          </p:cNvPr>
          <p:cNvSpPr>
            <a:spLocks noGrp="1"/>
          </p:cNvSpPr>
          <p:nvPr>
            <p:ph type="title"/>
          </p:nvPr>
        </p:nvSpPr>
        <p:spPr>
          <a:xfrm>
            <a:off x="0" y="13836"/>
            <a:ext cx="12192000" cy="1596177"/>
          </a:xfrm>
        </p:spPr>
        <p:txBody>
          <a:bodyPr/>
          <a:lstStyle/>
          <a:p>
            <a:r>
              <a:rPr lang="es-PE" altLang="es-PE" b="1" spc="-10" dirty="0">
                <a:solidFill>
                  <a:schemeClr val="tx2">
                    <a:lumMod val="75000"/>
                  </a:schemeClr>
                </a:solidFill>
                <a:latin typeface="Verdana"/>
              </a:rPr>
              <a:t>Importación de Librerías y Datos</a:t>
            </a:r>
            <a:endParaRPr lang="es-PE" b="1" spc="-10" dirty="0">
              <a:solidFill>
                <a:schemeClr val="tx2">
                  <a:lumMod val="75000"/>
                </a:schemeClr>
              </a:solidFill>
              <a:latin typeface="Verdana"/>
            </a:endParaRPr>
          </a:p>
        </p:txBody>
      </p:sp>
      <p:sp>
        <p:nvSpPr>
          <p:cNvPr id="13" name="Marcador de contenido 12">
            <a:extLst>
              <a:ext uri="{FF2B5EF4-FFF2-40B4-BE49-F238E27FC236}">
                <a16:creationId xmlns:a16="http://schemas.microsoft.com/office/drawing/2014/main" id="{BACD3778-FA4E-4991-BBD3-BC8DAE15B3CE}"/>
              </a:ext>
            </a:extLst>
          </p:cNvPr>
          <p:cNvSpPr>
            <a:spLocks noGrp="1"/>
          </p:cNvSpPr>
          <p:nvPr>
            <p:ph sz="quarter" idx="13"/>
          </p:nvPr>
        </p:nvSpPr>
        <p:spPr>
          <a:xfrm>
            <a:off x="727588" y="1371601"/>
            <a:ext cx="7027604" cy="2462976"/>
          </a:xfrm>
        </p:spPr>
        <p:txBody>
          <a:bodyPr>
            <a:normAutofit/>
          </a:bodyPr>
          <a:lstStyle/>
          <a:p>
            <a:pPr marL="0" indent="0">
              <a:buNone/>
            </a:pPr>
            <a:r>
              <a:rPr lang="es-MX" b="1" i="1" dirty="0"/>
              <a:t>CARGA DE LIBRERÍAS</a:t>
            </a:r>
            <a:endParaRPr lang="es-MX" dirty="0"/>
          </a:p>
          <a:p>
            <a:pPr marL="0" indent="0">
              <a:buNone/>
            </a:pPr>
            <a:r>
              <a:rPr lang="es-MX" sz="1700" dirty="0"/>
              <a:t>herramientas necesarias para la manipulación análisis y visualización de datos; incluyendo funciones estadísticas matemática avanzada modelado y aprendizaje automático.</a:t>
            </a:r>
          </a:p>
          <a:p>
            <a:endParaRPr lang="es-PE" dirty="0"/>
          </a:p>
        </p:txBody>
      </p:sp>
      <p:sp>
        <p:nvSpPr>
          <p:cNvPr id="7" name="Marcador de contenido 12">
            <a:extLst>
              <a:ext uri="{FF2B5EF4-FFF2-40B4-BE49-F238E27FC236}">
                <a16:creationId xmlns:a16="http://schemas.microsoft.com/office/drawing/2014/main" id="{BF8CB0D3-4FAC-47BD-A52A-510FD0400180}"/>
              </a:ext>
            </a:extLst>
          </p:cNvPr>
          <p:cNvSpPr txBox="1">
            <a:spLocks/>
          </p:cNvSpPr>
          <p:nvPr/>
        </p:nvSpPr>
        <p:spPr>
          <a:xfrm>
            <a:off x="731275" y="2971460"/>
            <a:ext cx="6495435" cy="95161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just">
              <a:buNone/>
            </a:pPr>
            <a:r>
              <a:rPr lang="es-MX" b="1" i="1" dirty="0"/>
              <a:t>CARGA DE DATOS</a:t>
            </a:r>
            <a:endParaRPr lang="es-MX" dirty="0"/>
          </a:p>
          <a:p>
            <a:pPr marL="0" indent="0" algn="just">
              <a:buNone/>
            </a:pPr>
            <a:r>
              <a:rPr lang="es-PE" sz="1700" dirty="0" err="1"/>
              <a:t>dataset</a:t>
            </a:r>
            <a:r>
              <a:rPr lang="es-PE" sz="1700" dirty="0"/>
              <a:t>  desde la </a:t>
            </a:r>
            <a:r>
              <a:rPr lang="es-PE" sz="1700" dirty="0" err="1"/>
              <a:t>url</a:t>
            </a:r>
            <a:r>
              <a:rPr lang="es-PE" sz="1700" dirty="0"/>
              <a:t> DE ORIGEN</a:t>
            </a:r>
          </a:p>
        </p:txBody>
      </p:sp>
      <p:pic>
        <p:nvPicPr>
          <p:cNvPr id="3" name="Imagen 2">
            <a:extLst>
              <a:ext uri="{FF2B5EF4-FFF2-40B4-BE49-F238E27FC236}">
                <a16:creationId xmlns:a16="http://schemas.microsoft.com/office/drawing/2014/main" id="{0001C46F-B8DC-4C69-81DF-D21C7EE59CCC}"/>
              </a:ext>
            </a:extLst>
          </p:cNvPr>
          <p:cNvPicPr>
            <a:picLocks noChangeAspect="1"/>
          </p:cNvPicPr>
          <p:nvPr/>
        </p:nvPicPr>
        <p:blipFill>
          <a:blip r:embed="rId2"/>
          <a:stretch>
            <a:fillRect/>
          </a:stretch>
        </p:blipFill>
        <p:spPr>
          <a:xfrm>
            <a:off x="366253" y="4671561"/>
            <a:ext cx="11459496" cy="2037131"/>
          </a:xfrm>
          <a:prstGeom prst="rect">
            <a:avLst/>
          </a:prstGeom>
          <a:ln w="3175">
            <a:solidFill>
              <a:schemeClr val="tx1"/>
            </a:solidFill>
          </a:ln>
        </p:spPr>
      </p:pic>
      <p:pic>
        <p:nvPicPr>
          <p:cNvPr id="1026" name="Picture 2" descr="Curso de Matemáticas y Estadística gratis por Internet">
            <a:extLst>
              <a:ext uri="{FF2B5EF4-FFF2-40B4-BE49-F238E27FC236}">
                <a16:creationId xmlns:a16="http://schemas.microsoft.com/office/drawing/2014/main" id="{56F90E82-77B5-4F2F-9829-5160F0CA03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36426" y="1508014"/>
            <a:ext cx="4289323" cy="2593085"/>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sp>
        <p:nvSpPr>
          <p:cNvPr id="2" name="Rectángulo 1">
            <a:extLst>
              <a:ext uri="{FF2B5EF4-FFF2-40B4-BE49-F238E27FC236}">
                <a16:creationId xmlns:a16="http://schemas.microsoft.com/office/drawing/2014/main" id="{4648B0A9-6D33-42E1-B077-8AF85ABDDADD}"/>
              </a:ext>
            </a:extLst>
          </p:cNvPr>
          <p:cNvSpPr/>
          <p:nvPr/>
        </p:nvSpPr>
        <p:spPr>
          <a:xfrm>
            <a:off x="760230" y="4167960"/>
            <a:ext cx="5136086" cy="369332"/>
          </a:xfrm>
          <a:prstGeom prst="rect">
            <a:avLst/>
          </a:prstGeom>
        </p:spPr>
        <p:txBody>
          <a:bodyPr wrap="none">
            <a:spAutoFit/>
          </a:bodyPr>
          <a:lstStyle/>
          <a:p>
            <a:pPr algn="just"/>
            <a:r>
              <a:rPr lang="es-PE" i="1" dirty="0"/>
              <a:t>*VISTA PRELIMINAR DE LOS PRIMEROS 5 REGISTROS</a:t>
            </a:r>
          </a:p>
        </p:txBody>
      </p:sp>
    </p:spTree>
    <p:extLst>
      <p:ext uri="{BB962C8B-B14F-4D97-AF65-F5344CB8AC3E}">
        <p14:creationId xmlns:p14="http://schemas.microsoft.com/office/powerpoint/2010/main" val="3149315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ítulo 10">
            <a:extLst>
              <a:ext uri="{FF2B5EF4-FFF2-40B4-BE49-F238E27FC236}">
                <a16:creationId xmlns:a16="http://schemas.microsoft.com/office/drawing/2014/main" id="{DF5C0CE6-749A-42CF-BA80-04645FE834B9}"/>
              </a:ext>
            </a:extLst>
          </p:cNvPr>
          <p:cNvSpPr>
            <a:spLocks noGrp="1"/>
          </p:cNvSpPr>
          <p:nvPr>
            <p:ph type="title"/>
          </p:nvPr>
        </p:nvSpPr>
        <p:spPr>
          <a:xfrm>
            <a:off x="0" y="13836"/>
            <a:ext cx="12192000" cy="1596177"/>
          </a:xfrm>
        </p:spPr>
        <p:txBody>
          <a:bodyPr/>
          <a:lstStyle/>
          <a:p>
            <a:r>
              <a:rPr lang="es-PE" altLang="es-PE" b="1" spc="-10" dirty="0">
                <a:solidFill>
                  <a:schemeClr val="tx2">
                    <a:lumMod val="75000"/>
                  </a:schemeClr>
                </a:solidFill>
                <a:latin typeface="Verdana"/>
              </a:rPr>
              <a:t>HIPÓTESIS</a:t>
            </a:r>
            <a:endParaRPr lang="es-PE" b="1" spc="-10" dirty="0">
              <a:solidFill>
                <a:schemeClr val="tx2">
                  <a:lumMod val="75000"/>
                </a:schemeClr>
              </a:solidFill>
              <a:latin typeface="Verdana"/>
            </a:endParaRPr>
          </a:p>
        </p:txBody>
      </p:sp>
      <p:sp>
        <p:nvSpPr>
          <p:cNvPr id="13" name="Marcador de contenido 12">
            <a:extLst>
              <a:ext uri="{FF2B5EF4-FFF2-40B4-BE49-F238E27FC236}">
                <a16:creationId xmlns:a16="http://schemas.microsoft.com/office/drawing/2014/main" id="{BACD3778-FA4E-4991-BBD3-BC8DAE15B3CE}"/>
              </a:ext>
            </a:extLst>
          </p:cNvPr>
          <p:cNvSpPr>
            <a:spLocks noGrp="1"/>
          </p:cNvSpPr>
          <p:nvPr>
            <p:ph sz="quarter" idx="13"/>
          </p:nvPr>
        </p:nvSpPr>
        <p:spPr>
          <a:xfrm>
            <a:off x="137652" y="1610013"/>
            <a:ext cx="6602361" cy="5055017"/>
          </a:xfrm>
        </p:spPr>
        <p:txBody>
          <a:bodyPr>
            <a:normAutofit/>
          </a:bodyPr>
          <a:lstStyle/>
          <a:p>
            <a:pPr marL="0" indent="0">
              <a:buNone/>
            </a:pPr>
            <a:r>
              <a:rPr lang="es-MX" b="1" dirty="0"/>
              <a:t>Hipótesis Nula (H0)</a:t>
            </a:r>
          </a:p>
          <a:p>
            <a:pPr marL="0" indent="0">
              <a:buNone/>
            </a:pPr>
            <a:r>
              <a:rPr lang="es-MX" sz="1800" dirty="0"/>
              <a:t>Las características disponibles no son suficientes para predecir el nivel de ansiedad de una persona teniendo un rendimiento de modelo significativamente mejor que el de un modelo base. Se esperaría un R² cercano a 0.</a:t>
            </a:r>
          </a:p>
          <a:p>
            <a:pPr marL="0" indent="0">
              <a:buNone/>
            </a:pPr>
            <a:r>
              <a:rPr lang="es-MX" b="1" dirty="0"/>
              <a:t>Hipótesis Alternativa (H1)</a:t>
            </a:r>
          </a:p>
          <a:p>
            <a:pPr marL="0" indent="0">
              <a:buNone/>
            </a:pPr>
            <a:r>
              <a:rPr lang="es-MX" sz="1800" dirty="0"/>
              <a:t>Es posible construir un modelo de regresión basado en </a:t>
            </a:r>
            <a:r>
              <a:rPr lang="es-MX" sz="1800" dirty="0" err="1"/>
              <a:t>Random</a:t>
            </a:r>
            <a:r>
              <a:rPr lang="es-MX" sz="1800" dirty="0"/>
              <a:t> Forest utilizando las características disponibles para predecir el nivel de ansiedad de una persona alcanzando un coeficiente de determinación (R²) significativamente mayor a 0 idealmente mayor a 0.5 y un Error Absoluto Medio (MAE) razonablemente bajo lo que indicaría una capacidad predictiva útil del modelo.</a:t>
            </a:r>
            <a:endParaRPr lang="es-PE" sz="1800" dirty="0"/>
          </a:p>
        </p:txBody>
      </p:sp>
      <p:pic>
        <p:nvPicPr>
          <p:cNvPr id="12" name="Imagen 11">
            <a:extLst>
              <a:ext uri="{FF2B5EF4-FFF2-40B4-BE49-F238E27FC236}">
                <a16:creationId xmlns:a16="http://schemas.microsoft.com/office/drawing/2014/main" id="{D8AD2F2C-150A-4216-B2C7-E2D4982CC4A7}"/>
              </a:ext>
            </a:extLst>
          </p:cNvPr>
          <p:cNvPicPr>
            <a:picLocks noChangeAspect="1"/>
          </p:cNvPicPr>
          <p:nvPr/>
        </p:nvPicPr>
        <p:blipFill>
          <a:blip r:embed="rId2"/>
          <a:stretch>
            <a:fillRect/>
          </a:stretch>
        </p:blipFill>
        <p:spPr>
          <a:xfrm>
            <a:off x="7180006" y="1686146"/>
            <a:ext cx="4412226" cy="2435916"/>
          </a:xfrm>
          <a:prstGeom prst="rect">
            <a:avLst/>
          </a:prstGeom>
          <a:ln>
            <a:solidFill>
              <a:schemeClr val="accent1"/>
            </a:solidFill>
          </a:ln>
        </p:spPr>
      </p:pic>
      <p:pic>
        <p:nvPicPr>
          <p:cNvPr id="14" name="Imagen 13">
            <a:extLst>
              <a:ext uri="{FF2B5EF4-FFF2-40B4-BE49-F238E27FC236}">
                <a16:creationId xmlns:a16="http://schemas.microsoft.com/office/drawing/2014/main" id="{8AF9825A-3A9B-454F-A66B-2200E3F5EDDB}"/>
              </a:ext>
            </a:extLst>
          </p:cNvPr>
          <p:cNvPicPr>
            <a:picLocks noChangeAspect="1"/>
          </p:cNvPicPr>
          <p:nvPr/>
        </p:nvPicPr>
        <p:blipFill>
          <a:blip r:embed="rId3"/>
          <a:stretch>
            <a:fillRect/>
          </a:stretch>
        </p:blipFill>
        <p:spPr>
          <a:xfrm>
            <a:off x="7180006" y="4198195"/>
            <a:ext cx="4412226" cy="2435916"/>
          </a:xfrm>
          <a:prstGeom prst="rect">
            <a:avLst/>
          </a:prstGeom>
          <a:ln>
            <a:solidFill>
              <a:schemeClr val="accent1"/>
            </a:solidFill>
          </a:ln>
        </p:spPr>
      </p:pic>
    </p:spTree>
    <p:extLst>
      <p:ext uri="{BB962C8B-B14F-4D97-AF65-F5344CB8AC3E}">
        <p14:creationId xmlns:p14="http://schemas.microsoft.com/office/powerpoint/2010/main" val="1854833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0">
            <a:extLst>
              <a:ext uri="{FF2B5EF4-FFF2-40B4-BE49-F238E27FC236}">
                <a16:creationId xmlns:a16="http://schemas.microsoft.com/office/drawing/2014/main" id="{2E6FBCB8-DECA-4C66-9584-38853BB543BF}"/>
              </a:ext>
            </a:extLst>
          </p:cNvPr>
          <p:cNvSpPr>
            <a:spLocks noGrp="1"/>
          </p:cNvSpPr>
          <p:nvPr>
            <p:ph type="title"/>
          </p:nvPr>
        </p:nvSpPr>
        <p:spPr>
          <a:xfrm>
            <a:off x="0" y="13836"/>
            <a:ext cx="12192000" cy="1490499"/>
          </a:xfrm>
        </p:spPr>
        <p:txBody>
          <a:bodyPr/>
          <a:lstStyle/>
          <a:p>
            <a:r>
              <a:rPr lang="es-PE" altLang="es-PE" b="1" spc="-10" dirty="0">
                <a:solidFill>
                  <a:schemeClr val="tx2">
                    <a:lumMod val="75000"/>
                  </a:schemeClr>
                </a:solidFill>
                <a:latin typeface="Verdana"/>
              </a:rPr>
              <a:t>Análisis Exploratorio de Datos-EDA</a:t>
            </a:r>
            <a:endParaRPr lang="es-PE" b="1" spc="-10" dirty="0">
              <a:solidFill>
                <a:schemeClr val="tx2">
                  <a:lumMod val="75000"/>
                </a:schemeClr>
              </a:solidFill>
              <a:latin typeface="Verdana"/>
            </a:endParaRPr>
          </a:p>
        </p:txBody>
      </p:sp>
      <p:sp>
        <p:nvSpPr>
          <p:cNvPr id="2" name="Rectángulo 1">
            <a:extLst>
              <a:ext uri="{FF2B5EF4-FFF2-40B4-BE49-F238E27FC236}">
                <a16:creationId xmlns:a16="http://schemas.microsoft.com/office/drawing/2014/main" id="{B536DBFB-4758-4892-A80E-A4F294EA6E46}"/>
              </a:ext>
            </a:extLst>
          </p:cNvPr>
          <p:cNvSpPr/>
          <p:nvPr/>
        </p:nvSpPr>
        <p:spPr>
          <a:xfrm>
            <a:off x="201561" y="1234936"/>
            <a:ext cx="7465136" cy="5509200"/>
          </a:xfrm>
          <a:prstGeom prst="rect">
            <a:avLst/>
          </a:prstGeom>
        </p:spPr>
        <p:txBody>
          <a:bodyPr wrap="square">
            <a:spAutoFit/>
          </a:bodyPr>
          <a:lstStyle/>
          <a:p>
            <a:pPr>
              <a:lnSpc>
                <a:spcPct val="150000"/>
              </a:lnSpc>
            </a:pPr>
            <a:r>
              <a:rPr lang="es-PE" sz="1600" b="1" i="1" dirty="0">
                <a:solidFill>
                  <a:srgbClr val="1F1F1F"/>
                </a:solidFill>
                <a:latin typeface="Roboto"/>
              </a:rPr>
              <a:t>DESCRIPCIÓN DE LAS VARIABLES</a:t>
            </a:r>
          </a:p>
          <a:p>
            <a:pPr marL="285750" indent="-285750">
              <a:lnSpc>
                <a:spcPct val="150000"/>
              </a:lnSpc>
              <a:buFont typeface="Wingdings" panose="05000000000000000000" pitchFamily="2" charset="2"/>
              <a:buChar char="v"/>
            </a:pPr>
            <a:r>
              <a:rPr lang="es-PE" sz="1600" b="1" dirty="0">
                <a:solidFill>
                  <a:srgbClr val="1F1F1F"/>
                </a:solidFill>
                <a:latin typeface="Roboto"/>
              </a:rPr>
              <a:t>Age:</a:t>
            </a:r>
            <a:r>
              <a:rPr lang="es-PE" sz="1600" dirty="0">
                <a:solidFill>
                  <a:srgbClr val="1F1F1F"/>
                </a:solidFill>
                <a:latin typeface="Roboto"/>
              </a:rPr>
              <a:t> Edad</a:t>
            </a:r>
          </a:p>
          <a:p>
            <a:pPr marL="285750" indent="-285750">
              <a:buFont typeface="Wingdings" panose="05000000000000000000" pitchFamily="2" charset="2"/>
              <a:buChar char="v"/>
            </a:pPr>
            <a:r>
              <a:rPr lang="es-PE" sz="1600" b="1" dirty="0" err="1">
                <a:solidFill>
                  <a:srgbClr val="1F1F1F"/>
                </a:solidFill>
                <a:latin typeface="Roboto"/>
              </a:rPr>
              <a:t>Gender</a:t>
            </a:r>
            <a:r>
              <a:rPr lang="es-PE" sz="1600" b="1" dirty="0">
                <a:solidFill>
                  <a:srgbClr val="1F1F1F"/>
                </a:solidFill>
                <a:latin typeface="Roboto"/>
              </a:rPr>
              <a:t>:</a:t>
            </a:r>
            <a:r>
              <a:rPr lang="es-PE" sz="1600" dirty="0">
                <a:solidFill>
                  <a:srgbClr val="1F1F1F"/>
                </a:solidFill>
                <a:latin typeface="Roboto"/>
              </a:rPr>
              <a:t> Género (masculino, femenino u otro)</a:t>
            </a:r>
          </a:p>
          <a:p>
            <a:pPr marL="285750" indent="-285750">
              <a:buFont typeface="Wingdings" panose="05000000000000000000" pitchFamily="2" charset="2"/>
              <a:buChar char="v"/>
            </a:pPr>
            <a:r>
              <a:rPr lang="es-PE" sz="1600" b="1" dirty="0" err="1">
                <a:solidFill>
                  <a:srgbClr val="1F1F1F"/>
                </a:solidFill>
                <a:latin typeface="Roboto"/>
              </a:rPr>
              <a:t>Sleep</a:t>
            </a:r>
            <a:r>
              <a:rPr lang="es-PE" sz="1600" b="1" dirty="0">
                <a:solidFill>
                  <a:srgbClr val="1F1F1F"/>
                </a:solidFill>
                <a:latin typeface="Roboto"/>
              </a:rPr>
              <a:t> </a:t>
            </a:r>
            <a:r>
              <a:rPr lang="es-PE" sz="1600" b="1" dirty="0" err="1">
                <a:solidFill>
                  <a:srgbClr val="1F1F1F"/>
                </a:solidFill>
                <a:latin typeface="Roboto"/>
              </a:rPr>
              <a:t>hours</a:t>
            </a:r>
            <a:r>
              <a:rPr lang="es-PE" sz="1600" b="1" dirty="0">
                <a:solidFill>
                  <a:srgbClr val="1F1F1F"/>
                </a:solidFill>
                <a:latin typeface="Roboto"/>
              </a:rPr>
              <a:t>:</a:t>
            </a:r>
            <a:r>
              <a:rPr lang="es-PE" sz="1600" dirty="0">
                <a:solidFill>
                  <a:srgbClr val="1F1F1F"/>
                </a:solidFill>
                <a:latin typeface="Roboto"/>
              </a:rPr>
              <a:t> Horas de sueño diarias</a:t>
            </a:r>
          </a:p>
          <a:p>
            <a:pPr marL="285750" indent="-285750">
              <a:buFont typeface="Wingdings" panose="05000000000000000000" pitchFamily="2" charset="2"/>
              <a:buChar char="v"/>
            </a:pPr>
            <a:r>
              <a:rPr lang="es-PE" sz="1600" b="1" dirty="0" err="1">
                <a:solidFill>
                  <a:srgbClr val="1F1F1F"/>
                </a:solidFill>
                <a:latin typeface="Roboto"/>
              </a:rPr>
              <a:t>Physical</a:t>
            </a:r>
            <a:r>
              <a:rPr lang="es-PE" sz="1600" b="1" dirty="0">
                <a:solidFill>
                  <a:srgbClr val="1F1F1F"/>
                </a:solidFill>
                <a:latin typeface="Roboto"/>
              </a:rPr>
              <a:t> </a:t>
            </a:r>
            <a:r>
              <a:rPr lang="es-PE" sz="1600" b="1" dirty="0" err="1">
                <a:solidFill>
                  <a:srgbClr val="1F1F1F"/>
                </a:solidFill>
                <a:latin typeface="Roboto"/>
              </a:rPr>
              <a:t>activity</a:t>
            </a:r>
            <a:r>
              <a:rPr lang="es-PE" sz="1600" b="1" dirty="0">
                <a:solidFill>
                  <a:srgbClr val="1F1F1F"/>
                </a:solidFill>
                <a:latin typeface="Roboto"/>
              </a:rPr>
              <a:t> (</a:t>
            </a:r>
            <a:r>
              <a:rPr lang="es-PE" sz="1600" b="1" dirty="0" err="1">
                <a:solidFill>
                  <a:srgbClr val="1F1F1F"/>
                </a:solidFill>
                <a:latin typeface="Roboto"/>
              </a:rPr>
              <a:t>hrs</a:t>
            </a:r>
            <a:r>
              <a:rPr lang="es-PE" sz="1600" b="1" dirty="0">
                <a:solidFill>
                  <a:srgbClr val="1F1F1F"/>
                </a:solidFill>
                <a:latin typeface="Roboto"/>
              </a:rPr>
              <a:t>/</a:t>
            </a:r>
            <a:r>
              <a:rPr lang="es-PE" sz="1600" b="1" dirty="0" err="1">
                <a:solidFill>
                  <a:srgbClr val="1F1F1F"/>
                </a:solidFill>
                <a:latin typeface="Roboto"/>
              </a:rPr>
              <a:t>week</a:t>
            </a:r>
            <a:r>
              <a:rPr lang="es-PE" sz="1600" b="1" dirty="0">
                <a:solidFill>
                  <a:srgbClr val="1F1F1F"/>
                </a:solidFill>
                <a:latin typeface="Roboto"/>
              </a:rPr>
              <a:t>):</a:t>
            </a:r>
            <a:r>
              <a:rPr lang="es-PE" sz="1600" dirty="0">
                <a:solidFill>
                  <a:srgbClr val="1F1F1F"/>
                </a:solidFill>
                <a:latin typeface="Roboto"/>
              </a:rPr>
              <a:t> Actividad física (en horas por semana)</a:t>
            </a:r>
          </a:p>
          <a:p>
            <a:pPr marL="285750" indent="-285750">
              <a:buFont typeface="Wingdings" panose="05000000000000000000" pitchFamily="2" charset="2"/>
              <a:buChar char="v"/>
            </a:pPr>
            <a:r>
              <a:rPr lang="es-PE" sz="1600" b="1" dirty="0" err="1">
                <a:solidFill>
                  <a:srgbClr val="1F1F1F"/>
                </a:solidFill>
                <a:latin typeface="Roboto"/>
              </a:rPr>
              <a:t>Caffeine</a:t>
            </a:r>
            <a:r>
              <a:rPr lang="es-PE" sz="1600" b="1" dirty="0">
                <a:solidFill>
                  <a:srgbClr val="1F1F1F"/>
                </a:solidFill>
                <a:latin typeface="Roboto"/>
              </a:rPr>
              <a:t> </a:t>
            </a:r>
            <a:r>
              <a:rPr lang="es-PE" sz="1600" b="1" dirty="0" err="1">
                <a:solidFill>
                  <a:srgbClr val="1F1F1F"/>
                </a:solidFill>
                <a:latin typeface="Roboto"/>
              </a:rPr>
              <a:t>intake</a:t>
            </a:r>
            <a:r>
              <a:rPr lang="es-PE" sz="1600" b="1" dirty="0">
                <a:solidFill>
                  <a:srgbClr val="1F1F1F"/>
                </a:solidFill>
                <a:latin typeface="Roboto"/>
              </a:rPr>
              <a:t> (mg/</a:t>
            </a:r>
            <a:r>
              <a:rPr lang="es-PE" sz="1600" b="1" dirty="0" err="1">
                <a:solidFill>
                  <a:srgbClr val="1F1F1F"/>
                </a:solidFill>
                <a:latin typeface="Roboto"/>
              </a:rPr>
              <a:t>day</a:t>
            </a:r>
            <a:r>
              <a:rPr lang="es-PE" sz="1600" b="1" dirty="0">
                <a:solidFill>
                  <a:srgbClr val="1F1F1F"/>
                </a:solidFill>
                <a:latin typeface="Roboto"/>
              </a:rPr>
              <a:t>):</a:t>
            </a:r>
            <a:r>
              <a:rPr lang="es-PE" sz="1600" dirty="0">
                <a:solidFill>
                  <a:srgbClr val="1F1F1F"/>
                </a:solidFill>
                <a:latin typeface="Roboto"/>
              </a:rPr>
              <a:t> Ingesta de cafeína (en miligramos diarios)</a:t>
            </a:r>
          </a:p>
          <a:p>
            <a:pPr marL="285750" indent="-285750">
              <a:buFont typeface="Wingdings" panose="05000000000000000000" pitchFamily="2" charset="2"/>
              <a:buChar char="v"/>
            </a:pPr>
            <a:r>
              <a:rPr lang="es-PE" sz="1600" b="1" dirty="0">
                <a:solidFill>
                  <a:srgbClr val="1F1F1F"/>
                </a:solidFill>
                <a:latin typeface="Roboto"/>
              </a:rPr>
              <a:t>Alcohol </a:t>
            </a:r>
            <a:r>
              <a:rPr lang="es-PE" sz="1600" b="1" dirty="0" err="1">
                <a:solidFill>
                  <a:srgbClr val="1F1F1F"/>
                </a:solidFill>
                <a:latin typeface="Roboto"/>
              </a:rPr>
              <a:t>consumption</a:t>
            </a:r>
            <a:r>
              <a:rPr lang="es-PE" sz="1600" b="1" dirty="0">
                <a:solidFill>
                  <a:srgbClr val="1F1F1F"/>
                </a:solidFill>
                <a:latin typeface="Roboto"/>
              </a:rPr>
              <a:t> (</a:t>
            </a:r>
            <a:r>
              <a:rPr lang="es-PE" sz="1600" b="1" dirty="0" err="1">
                <a:solidFill>
                  <a:srgbClr val="1F1F1F"/>
                </a:solidFill>
                <a:latin typeface="Roboto"/>
              </a:rPr>
              <a:t>drinks</a:t>
            </a:r>
            <a:r>
              <a:rPr lang="es-PE" sz="1600" b="1" dirty="0">
                <a:solidFill>
                  <a:srgbClr val="1F1F1F"/>
                </a:solidFill>
                <a:latin typeface="Roboto"/>
              </a:rPr>
              <a:t>/</a:t>
            </a:r>
            <a:r>
              <a:rPr lang="es-PE" sz="1600" b="1" dirty="0" err="1">
                <a:solidFill>
                  <a:srgbClr val="1F1F1F"/>
                </a:solidFill>
                <a:latin typeface="Roboto"/>
              </a:rPr>
              <a:t>week</a:t>
            </a:r>
            <a:r>
              <a:rPr lang="es-PE" sz="1600" b="1" dirty="0">
                <a:solidFill>
                  <a:srgbClr val="1F1F1F"/>
                </a:solidFill>
                <a:latin typeface="Roboto"/>
              </a:rPr>
              <a:t>):</a:t>
            </a:r>
            <a:r>
              <a:rPr lang="es-PE" sz="1600" dirty="0">
                <a:solidFill>
                  <a:srgbClr val="1F1F1F"/>
                </a:solidFill>
                <a:latin typeface="Roboto"/>
              </a:rPr>
              <a:t> Consumo de alcohol (en bebidas por semana)</a:t>
            </a:r>
          </a:p>
          <a:p>
            <a:pPr marL="285750" indent="-285750">
              <a:buFont typeface="Wingdings" panose="05000000000000000000" pitchFamily="2" charset="2"/>
              <a:buChar char="v"/>
            </a:pPr>
            <a:r>
              <a:rPr lang="es-PE" sz="1600" b="1" dirty="0">
                <a:solidFill>
                  <a:srgbClr val="1F1F1F"/>
                </a:solidFill>
                <a:latin typeface="Roboto"/>
              </a:rPr>
              <a:t>Smoking:</a:t>
            </a:r>
            <a:r>
              <a:rPr lang="es-PE" sz="1600" dirty="0">
                <a:solidFill>
                  <a:srgbClr val="1F1F1F"/>
                </a:solidFill>
                <a:latin typeface="Roboto"/>
              </a:rPr>
              <a:t> Fumador (sí o no)</a:t>
            </a:r>
          </a:p>
          <a:p>
            <a:pPr marL="285750" indent="-285750">
              <a:buFont typeface="Wingdings" panose="05000000000000000000" pitchFamily="2" charset="2"/>
              <a:buChar char="v"/>
            </a:pPr>
            <a:r>
              <a:rPr lang="es-PE" sz="1600" b="1" dirty="0" err="1">
                <a:solidFill>
                  <a:srgbClr val="1F1F1F"/>
                </a:solidFill>
                <a:latin typeface="Roboto"/>
              </a:rPr>
              <a:t>Diet</a:t>
            </a:r>
            <a:r>
              <a:rPr lang="es-PE" sz="1600" b="1" dirty="0">
                <a:solidFill>
                  <a:srgbClr val="1F1F1F"/>
                </a:solidFill>
                <a:latin typeface="Roboto"/>
              </a:rPr>
              <a:t> </a:t>
            </a:r>
            <a:r>
              <a:rPr lang="es-PE" sz="1600" b="1" dirty="0" err="1">
                <a:solidFill>
                  <a:srgbClr val="1F1F1F"/>
                </a:solidFill>
                <a:latin typeface="Roboto"/>
              </a:rPr>
              <a:t>quality</a:t>
            </a:r>
            <a:r>
              <a:rPr lang="es-PE" sz="1600" b="1" dirty="0">
                <a:solidFill>
                  <a:srgbClr val="1F1F1F"/>
                </a:solidFill>
                <a:latin typeface="Roboto"/>
              </a:rPr>
              <a:t> (1-10):</a:t>
            </a:r>
            <a:r>
              <a:rPr lang="es-PE" sz="1600" dirty="0">
                <a:solidFill>
                  <a:srgbClr val="1F1F1F"/>
                </a:solidFill>
                <a:latin typeface="Roboto"/>
              </a:rPr>
              <a:t> Calidad de la dieta (del 1 al 10)</a:t>
            </a:r>
          </a:p>
          <a:p>
            <a:pPr marL="285750" indent="-285750">
              <a:buFont typeface="Wingdings" panose="05000000000000000000" pitchFamily="2" charset="2"/>
              <a:buChar char="v"/>
            </a:pPr>
            <a:r>
              <a:rPr lang="es-PE" sz="1600" b="1" dirty="0">
                <a:solidFill>
                  <a:srgbClr val="1F1F1F"/>
                </a:solidFill>
                <a:latin typeface="Roboto"/>
              </a:rPr>
              <a:t>Stress </a:t>
            </a:r>
            <a:r>
              <a:rPr lang="es-PE" sz="1600" b="1" dirty="0" err="1">
                <a:solidFill>
                  <a:srgbClr val="1F1F1F"/>
                </a:solidFill>
                <a:latin typeface="Roboto"/>
              </a:rPr>
              <a:t>level</a:t>
            </a:r>
            <a:r>
              <a:rPr lang="es-PE" sz="1600" b="1" dirty="0">
                <a:solidFill>
                  <a:srgbClr val="1F1F1F"/>
                </a:solidFill>
                <a:latin typeface="Roboto"/>
              </a:rPr>
              <a:t> (1-10):</a:t>
            </a:r>
            <a:r>
              <a:rPr lang="es-PE" sz="1600" dirty="0">
                <a:solidFill>
                  <a:srgbClr val="1F1F1F"/>
                </a:solidFill>
                <a:latin typeface="Roboto"/>
              </a:rPr>
              <a:t> Nivel de estrés (del 1 al 10)</a:t>
            </a:r>
          </a:p>
          <a:p>
            <a:pPr marL="285750" indent="-285750">
              <a:buFont typeface="Wingdings" panose="05000000000000000000" pitchFamily="2" charset="2"/>
              <a:buChar char="v"/>
            </a:pPr>
            <a:r>
              <a:rPr lang="es-PE" sz="1600" b="1" dirty="0">
                <a:solidFill>
                  <a:srgbClr val="1F1F1F"/>
                </a:solidFill>
                <a:latin typeface="Roboto"/>
              </a:rPr>
              <a:t>Heart </a:t>
            </a:r>
            <a:r>
              <a:rPr lang="es-PE" sz="1600" b="1" dirty="0" err="1">
                <a:solidFill>
                  <a:srgbClr val="1F1F1F"/>
                </a:solidFill>
                <a:latin typeface="Roboto"/>
              </a:rPr>
              <a:t>rate</a:t>
            </a:r>
            <a:r>
              <a:rPr lang="es-PE" sz="1600" b="1" dirty="0">
                <a:solidFill>
                  <a:srgbClr val="1F1F1F"/>
                </a:solidFill>
                <a:latin typeface="Roboto"/>
              </a:rPr>
              <a:t> (</a:t>
            </a:r>
            <a:r>
              <a:rPr lang="es-PE" sz="1600" b="1" dirty="0" err="1">
                <a:solidFill>
                  <a:srgbClr val="1F1F1F"/>
                </a:solidFill>
                <a:latin typeface="Roboto"/>
              </a:rPr>
              <a:t>bpm</a:t>
            </a:r>
            <a:r>
              <a:rPr lang="es-PE" sz="1600" b="1" dirty="0">
                <a:solidFill>
                  <a:srgbClr val="1F1F1F"/>
                </a:solidFill>
                <a:latin typeface="Roboto"/>
              </a:rPr>
              <a:t>):</a:t>
            </a:r>
            <a:r>
              <a:rPr lang="es-PE" sz="1600" dirty="0">
                <a:solidFill>
                  <a:srgbClr val="1F1F1F"/>
                </a:solidFill>
                <a:latin typeface="Roboto"/>
              </a:rPr>
              <a:t> Frecuencia cardíaca (en latidos por minuto)</a:t>
            </a:r>
          </a:p>
          <a:p>
            <a:pPr marL="285750" indent="-285750">
              <a:buFont typeface="Wingdings" panose="05000000000000000000" pitchFamily="2" charset="2"/>
              <a:buChar char="v"/>
            </a:pPr>
            <a:r>
              <a:rPr lang="es-PE" sz="1600" b="1" dirty="0" err="1">
                <a:solidFill>
                  <a:srgbClr val="1F1F1F"/>
                </a:solidFill>
                <a:latin typeface="Roboto"/>
              </a:rPr>
              <a:t>Breathing</a:t>
            </a:r>
            <a:r>
              <a:rPr lang="es-PE" sz="1600" b="1" dirty="0">
                <a:solidFill>
                  <a:srgbClr val="1F1F1F"/>
                </a:solidFill>
                <a:latin typeface="Roboto"/>
              </a:rPr>
              <a:t> </a:t>
            </a:r>
            <a:r>
              <a:rPr lang="es-PE" sz="1600" b="1" dirty="0" err="1">
                <a:solidFill>
                  <a:srgbClr val="1F1F1F"/>
                </a:solidFill>
                <a:latin typeface="Roboto"/>
              </a:rPr>
              <a:t>rate</a:t>
            </a:r>
            <a:r>
              <a:rPr lang="es-PE" sz="1600" b="1" dirty="0">
                <a:solidFill>
                  <a:srgbClr val="1F1F1F"/>
                </a:solidFill>
                <a:latin typeface="Roboto"/>
              </a:rPr>
              <a:t> (</a:t>
            </a:r>
            <a:r>
              <a:rPr lang="es-PE" sz="1600" b="1" dirty="0" err="1">
                <a:solidFill>
                  <a:srgbClr val="1F1F1F"/>
                </a:solidFill>
                <a:latin typeface="Roboto"/>
              </a:rPr>
              <a:t>breaths</a:t>
            </a:r>
            <a:r>
              <a:rPr lang="es-PE" sz="1600" b="1" dirty="0">
                <a:solidFill>
                  <a:srgbClr val="1F1F1F"/>
                </a:solidFill>
                <a:latin typeface="Roboto"/>
              </a:rPr>
              <a:t>/min):</a:t>
            </a:r>
            <a:r>
              <a:rPr lang="es-PE" sz="1600" dirty="0">
                <a:solidFill>
                  <a:srgbClr val="1F1F1F"/>
                </a:solidFill>
                <a:latin typeface="Roboto"/>
              </a:rPr>
              <a:t> Frecuencia respiratoria (en respiraciones por minuto)</a:t>
            </a:r>
          </a:p>
          <a:p>
            <a:pPr marL="285750" indent="-285750">
              <a:buFont typeface="Wingdings" panose="05000000000000000000" pitchFamily="2" charset="2"/>
              <a:buChar char="v"/>
            </a:pPr>
            <a:r>
              <a:rPr lang="es-PE" sz="1600" b="1" dirty="0" err="1">
                <a:solidFill>
                  <a:srgbClr val="1F1F1F"/>
                </a:solidFill>
                <a:latin typeface="Roboto"/>
              </a:rPr>
              <a:t>Sweating</a:t>
            </a:r>
            <a:r>
              <a:rPr lang="es-PE" sz="1600" b="1" dirty="0">
                <a:solidFill>
                  <a:srgbClr val="1F1F1F"/>
                </a:solidFill>
                <a:latin typeface="Roboto"/>
              </a:rPr>
              <a:t> </a:t>
            </a:r>
            <a:r>
              <a:rPr lang="es-PE" sz="1600" b="1" dirty="0" err="1">
                <a:solidFill>
                  <a:srgbClr val="1F1F1F"/>
                </a:solidFill>
                <a:latin typeface="Roboto"/>
              </a:rPr>
              <a:t>level</a:t>
            </a:r>
            <a:r>
              <a:rPr lang="es-PE" sz="1600" b="1" dirty="0">
                <a:solidFill>
                  <a:srgbClr val="1F1F1F"/>
                </a:solidFill>
                <a:latin typeface="Roboto"/>
              </a:rPr>
              <a:t> (1-5):</a:t>
            </a:r>
            <a:r>
              <a:rPr lang="es-PE" sz="1600" dirty="0">
                <a:solidFill>
                  <a:srgbClr val="1F1F1F"/>
                </a:solidFill>
                <a:latin typeface="Roboto"/>
              </a:rPr>
              <a:t> Nivel de sudoración (del 1 al 5)</a:t>
            </a:r>
          </a:p>
          <a:p>
            <a:pPr marL="285750" indent="-285750">
              <a:buFont typeface="Wingdings" panose="05000000000000000000" pitchFamily="2" charset="2"/>
              <a:buChar char="v"/>
            </a:pPr>
            <a:r>
              <a:rPr lang="es-PE" sz="1600" b="1" dirty="0" err="1">
                <a:solidFill>
                  <a:srgbClr val="1F1F1F"/>
                </a:solidFill>
                <a:latin typeface="Roboto"/>
              </a:rPr>
              <a:t>Dizziness</a:t>
            </a:r>
            <a:r>
              <a:rPr lang="es-PE" sz="1600" b="1" dirty="0">
                <a:solidFill>
                  <a:srgbClr val="1F1F1F"/>
                </a:solidFill>
                <a:latin typeface="Roboto"/>
              </a:rPr>
              <a:t>:</a:t>
            </a:r>
            <a:r>
              <a:rPr lang="es-PE" sz="1600" dirty="0">
                <a:solidFill>
                  <a:srgbClr val="1F1F1F"/>
                </a:solidFill>
                <a:latin typeface="Roboto"/>
              </a:rPr>
              <a:t> Sufre de mareos (sí o no)</a:t>
            </a:r>
          </a:p>
          <a:p>
            <a:pPr marL="285750" indent="-285750">
              <a:buFont typeface="Wingdings" panose="05000000000000000000" pitchFamily="2" charset="2"/>
              <a:buChar char="v"/>
            </a:pPr>
            <a:r>
              <a:rPr lang="es-PE" sz="1600" b="1" dirty="0" err="1">
                <a:solidFill>
                  <a:srgbClr val="1F1F1F"/>
                </a:solidFill>
                <a:latin typeface="Roboto"/>
              </a:rPr>
              <a:t>Family</a:t>
            </a:r>
            <a:r>
              <a:rPr lang="es-PE" sz="1600" b="1" dirty="0">
                <a:solidFill>
                  <a:srgbClr val="1F1F1F"/>
                </a:solidFill>
                <a:latin typeface="Roboto"/>
              </a:rPr>
              <a:t> </a:t>
            </a:r>
            <a:r>
              <a:rPr lang="es-PE" sz="1600" b="1" dirty="0" err="1">
                <a:solidFill>
                  <a:srgbClr val="1F1F1F"/>
                </a:solidFill>
                <a:latin typeface="Roboto"/>
              </a:rPr>
              <a:t>history</a:t>
            </a:r>
            <a:r>
              <a:rPr lang="es-PE" sz="1600" b="1" dirty="0">
                <a:solidFill>
                  <a:srgbClr val="1F1F1F"/>
                </a:solidFill>
                <a:latin typeface="Roboto"/>
              </a:rPr>
              <a:t> </a:t>
            </a:r>
            <a:r>
              <a:rPr lang="es-PE" sz="1600" b="1" dirty="0" err="1">
                <a:solidFill>
                  <a:srgbClr val="1F1F1F"/>
                </a:solidFill>
                <a:latin typeface="Roboto"/>
              </a:rPr>
              <a:t>of</a:t>
            </a:r>
            <a:r>
              <a:rPr lang="es-PE" sz="1600" b="1" dirty="0">
                <a:solidFill>
                  <a:srgbClr val="1F1F1F"/>
                </a:solidFill>
                <a:latin typeface="Roboto"/>
              </a:rPr>
              <a:t> </a:t>
            </a:r>
            <a:r>
              <a:rPr lang="es-PE" sz="1600" b="1" dirty="0" err="1">
                <a:solidFill>
                  <a:srgbClr val="1F1F1F"/>
                </a:solidFill>
                <a:latin typeface="Roboto"/>
              </a:rPr>
              <a:t>anxiety</a:t>
            </a:r>
            <a:r>
              <a:rPr lang="es-PE" sz="1600" b="1" dirty="0">
                <a:solidFill>
                  <a:srgbClr val="1F1F1F"/>
                </a:solidFill>
                <a:latin typeface="Roboto"/>
              </a:rPr>
              <a:t>:</a:t>
            </a:r>
            <a:r>
              <a:rPr lang="es-PE" sz="1600" dirty="0">
                <a:solidFill>
                  <a:srgbClr val="1F1F1F"/>
                </a:solidFill>
                <a:latin typeface="Roboto"/>
              </a:rPr>
              <a:t> Historial de ansiedad en la familia (sí o no)</a:t>
            </a:r>
          </a:p>
          <a:p>
            <a:pPr marL="285750" indent="-285750">
              <a:buFont typeface="Wingdings" panose="05000000000000000000" pitchFamily="2" charset="2"/>
              <a:buChar char="v"/>
            </a:pPr>
            <a:r>
              <a:rPr lang="es-PE" sz="1600" b="1" dirty="0" err="1">
                <a:solidFill>
                  <a:srgbClr val="1F1F1F"/>
                </a:solidFill>
                <a:latin typeface="Roboto"/>
              </a:rPr>
              <a:t>Medication</a:t>
            </a:r>
            <a:r>
              <a:rPr lang="es-PE" sz="1600" b="1" dirty="0">
                <a:solidFill>
                  <a:srgbClr val="1F1F1F"/>
                </a:solidFill>
                <a:latin typeface="Roboto"/>
              </a:rPr>
              <a:t>:</a:t>
            </a:r>
            <a:r>
              <a:rPr lang="es-PE" sz="1600" dirty="0">
                <a:solidFill>
                  <a:srgbClr val="1F1F1F"/>
                </a:solidFill>
                <a:latin typeface="Roboto"/>
              </a:rPr>
              <a:t> Uso de medicación (sí o no)</a:t>
            </a:r>
          </a:p>
          <a:p>
            <a:pPr marL="285750" indent="-285750">
              <a:buFont typeface="Wingdings" panose="05000000000000000000" pitchFamily="2" charset="2"/>
              <a:buChar char="v"/>
            </a:pPr>
            <a:r>
              <a:rPr lang="es-PE" sz="1600" b="1" dirty="0" err="1">
                <a:solidFill>
                  <a:srgbClr val="1F1F1F"/>
                </a:solidFill>
                <a:latin typeface="Roboto"/>
              </a:rPr>
              <a:t>Therapy</a:t>
            </a:r>
            <a:r>
              <a:rPr lang="es-PE" sz="1600" b="1" dirty="0">
                <a:solidFill>
                  <a:srgbClr val="1F1F1F"/>
                </a:solidFill>
                <a:latin typeface="Roboto"/>
              </a:rPr>
              <a:t> </a:t>
            </a:r>
            <a:r>
              <a:rPr lang="es-PE" sz="1600" b="1" dirty="0" err="1">
                <a:solidFill>
                  <a:srgbClr val="1F1F1F"/>
                </a:solidFill>
                <a:latin typeface="Roboto"/>
              </a:rPr>
              <a:t>sessions</a:t>
            </a:r>
            <a:r>
              <a:rPr lang="es-PE" sz="1600" b="1" dirty="0">
                <a:solidFill>
                  <a:srgbClr val="1F1F1F"/>
                </a:solidFill>
                <a:latin typeface="Roboto"/>
              </a:rPr>
              <a:t> (per </a:t>
            </a:r>
            <a:r>
              <a:rPr lang="es-PE" sz="1600" b="1" dirty="0" err="1">
                <a:solidFill>
                  <a:srgbClr val="1F1F1F"/>
                </a:solidFill>
                <a:latin typeface="Roboto"/>
              </a:rPr>
              <a:t>month</a:t>
            </a:r>
            <a:r>
              <a:rPr lang="es-PE" sz="1600" b="1" dirty="0">
                <a:solidFill>
                  <a:srgbClr val="1F1F1F"/>
                </a:solidFill>
                <a:latin typeface="Roboto"/>
              </a:rPr>
              <a:t>):</a:t>
            </a:r>
            <a:r>
              <a:rPr lang="es-PE" sz="1600" dirty="0">
                <a:solidFill>
                  <a:srgbClr val="1F1F1F"/>
                </a:solidFill>
                <a:latin typeface="Roboto"/>
              </a:rPr>
              <a:t> Número de sesiones de terapia (al mes)</a:t>
            </a:r>
          </a:p>
          <a:p>
            <a:pPr marL="285750" indent="-285750">
              <a:buFont typeface="Wingdings" panose="05000000000000000000" pitchFamily="2" charset="2"/>
              <a:buChar char="v"/>
            </a:pPr>
            <a:r>
              <a:rPr lang="es-PE" sz="1600" b="1" dirty="0" err="1">
                <a:solidFill>
                  <a:srgbClr val="1F1F1F"/>
                </a:solidFill>
                <a:latin typeface="Roboto"/>
              </a:rPr>
              <a:t>Recent</a:t>
            </a:r>
            <a:r>
              <a:rPr lang="es-PE" sz="1600" b="1" dirty="0">
                <a:solidFill>
                  <a:srgbClr val="1F1F1F"/>
                </a:solidFill>
                <a:latin typeface="Roboto"/>
              </a:rPr>
              <a:t> </a:t>
            </a:r>
            <a:r>
              <a:rPr lang="es-PE" sz="1600" b="1" dirty="0" err="1">
                <a:solidFill>
                  <a:srgbClr val="1F1F1F"/>
                </a:solidFill>
                <a:latin typeface="Roboto"/>
              </a:rPr>
              <a:t>major</a:t>
            </a:r>
            <a:r>
              <a:rPr lang="es-PE" sz="1600" b="1" dirty="0">
                <a:solidFill>
                  <a:srgbClr val="1F1F1F"/>
                </a:solidFill>
                <a:latin typeface="Roboto"/>
              </a:rPr>
              <a:t> </a:t>
            </a:r>
            <a:r>
              <a:rPr lang="es-PE" sz="1600" b="1" dirty="0" err="1">
                <a:solidFill>
                  <a:srgbClr val="1F1F1F"/>
                </a:solidFill>
                <a:latin typeface="Roboto"/>
              </a:rPr>
              <a:t>life</a:t>
            </a:r>
            <a:r>
              <a:rPr lang="es-PE" sz="1600" b="1" dirty="0">
                <a:solidFill>
                  <a:srgbClr val="1F1F1F"/>
                </a:solidFill>
                <a:latin typeface="Roboto"/>
              </a:rPr>
              <a:t> </a:t>
            </a:r>
            <a:r>
              <a:rPr lang="es-PE" sz="1600" b="1" dirty="0" err="1">
                <a:solidFill>
                  <a:srgbClr val="1F1F1F"/>
                </a:solidFill>
                <a:latin typeface="Roboto"/>
              </a:rPr>
              <a:t>event</a:t>
            </a:r>
            <a:r>
              <a:rPr lang="es-PE" sz="1600" b="1" dirty="0">
                <a:solidFill>
                  <a:srgbClr val="1F1F1F"/>
                </a:solidFill>
                <a:latin typeface="Roboto"/>
              </a:rPr>
              <a:t>:</a:t>
            </a:r>
            <a:r>
              <a:rPr lang="es-PE" sz="1600" dirty="0">
                <a:solidFill>
                  <a:srgbClr val="1F1F1F"/>
                </a:solidFill>
                <a:latin typeface="Roboto"/>
              </a:rPr>
              <a:t> Evento personal importante reciente (sí o no)</a:t>
            </a:r>
          </a:p>
          <a:p>
            <a:pPr marL="285750" indent="-285750">
              <a:buFont typeface="Wingdings" panose="05000000000000000000" pitchFamily="2" charset="2"/>
              <a:buChar char="v"/>
            </a:pPr>
            <a:r>
              <a:rPr lang="es-PE" sz="1600" b="1" dirty="0" err="1">
                <a:solidFill>
                  <a:srgbClr val="1F1F1F"/>
                </a:solidFill>
                <a:latin typeface="Roboto"/>
              </a:rPr>
              <a:t>Anxiety</a:t>
            </a:r>
            <a:r>
              <a:rPr lang="es-PE" sz="1600" b="1" dirty="0">
                <a:solidFill>
                  <a:srgbClr val="1F1F1F"/>
                </a:solidFill>
                <a:latin typeface="Roboto"/>
              </a:rPr>
              <a:t> </a:t>
            </a:r>
            <a:r>
              <a:rPr lang="es-PE" sz="1600" b="1" dirty="0" err="1">
                <a:solidFill>
                  <a:srgbClr val="1F1F1F"/>
                </a:solidFill>
                <a:latin typeface="Roboto"/>
              </a:rPr>
              <a:t>level</a:t>
            </a:r>
            <a:r>
              <a:rPr lang="es-PE" sz="1600" b="1" dirty="0">
                <a:solidFill>
                  <a:srgbClr val="1F1F1F"/>
                </a:solidFill>
                <a:latin typeface="Roboto"/>
              </a:rPr>
              <a:t> (1-10):</a:t>
            </a:r>
            <a:r>
              <a:rPr lang="es-PE" sz="1600" dirty="0">
                <a:solidFill>
                  <a:srgbClr val="1F1F1F"/>
                </a:solidFill>
                <a:latin typeface="Roboto"/>
              </a:rPr>
              <a:t> Nivel de ansiedad (del 1 al 10)</a:t>
            </a:r>
            <a:endParaRPr lang="es-PE" sz="1600" b="0" i="0" dirty="0">
              <a:solidFill>
                <a:srgbClr val="1F1F1F"/>
              </a:solidFill>
              <a:effectLst/>
              <a:latin typeface="Roboto"/>
            </a:endParaRPr>
          </a:p>
        </p:txBody>
      </p:sp>
      <p:pic>
        <p:nvPicPr>
          <p:cNvPr id="7" name="Imagen 6">
            <a:extLst>
              <a:ext uri="{FF2B5EF4-FFF2-40B4-BE49-F238E27FC236}">
                <a16:creationId xmlns:a16="http://schemas.microsoft.com/office/drawing/2014/main" id="{12157789-BEC6-464F-BE91-1C5BAAFE2595}"/>
              </a:ext>
            </a:extLst>
          </p:cNvPr>
          <p:cNvPicPr>
            <a:picLocks noChangeAspect="1"/>
          </p:cNvPicPr>
          <p:nvPr/>
        </p:nvPicPr>
        <p:blipFill>
          <a:blip r:embed="rId2"/>
          <a:stretch>
            <a:fillRect/>
          </a:stretch>
        </p:blipFill>
        <p:spPr>
          <a:xfrm>
            <a:off x="7666696" y="1403926"/>
            <a:ext cx="4308989" cy="2643017"/>
          </a:xfrm>
          <a:prstGeom prst="rect">
            <a:avLst/>
          </a:prstGeom>
          <a:ln>
            <a:solidFill>
              <a:schemeClr val="accent1">
                <a:lumMod val="50000"/>
              </a:schemeClr>
            </a:solidFill>
          </a:ln>
        </p:spPr>
      </p:pic>
      <p:pic>
        <p:nvPicPr>
          <p:cNvPr id="8" name="Imagen 7">
            <a:extLst>
              <a:ext uri="{FF2B5EF4-FFF2-40B4-BE49-F238E27FC236}">
                <a16:creationId xmlns:a16="http://schemas.microsoft.com/office/drawing/2014/main" id="{7E9C3227-47A4-41EF-9479-ACB1626625B0}"/>
              </a:ext>
            </a:extLst>
          </p:cNvPr>
          <p:cNvPicPr>
            <a:picLocks noChangeAspect="1"/>
          </p:cNvPicPr>
          <p:nvPr/>
        </p:nvPicPr>
        <p:blipFill>
          <a:blip r:embed="rId3"/>
          <a:stretch>
            <a:fillRect/>
          </a:stretch>
        </p:blipFill>
        <p:spPr>
          <a:xfrm>
            <a:off x="7666695" y="4161224"/>
            <a:ext cx="4308989" cy="2468631"/>
          </a:xfrm>
          <a:prstGeom prst="rect">
            <a:avLst/>
          </a:prstGeom>
          <a:ln>
            <a:solidFill>
              <a:schemeClr val="accent1">
                <a:lumMod val="50000"/>
              </a:schemeClr>
            </a:solidFill>
          </a:ln>
        </p:spPr>
      </p:pic>
    </p:spTree>
    <p:extLst>
      <p:ext uri="{BB962C8B-B14F-4D97-AF65-F5344CB8AC3E}">
        <p14:creationId xmlns:p14="http://schemas.microsoft.com/office/powerpoint/2010/main" val="1552427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0">
            <a:extLst>
              <a:ext uri="{FF2B5EF4-FFF2-40B4-BE49-F238E27FC236}">
                <a16:creationId xmlns:a16="http://schemas.microsoft.com/office/drawing/2014/main" id="{2E6FBCB8-DECA-4C66-9584-38853BB543BF}"/>
              </a:ext>
            </a:extLst>
          </p:cNvPr>
          <p:cNvSpPr>
            <a:spLocks noGrp="1"/>
          </p:cNvSpPr>
          <p:nvPr>
            <p:ph type="title"/>
          </p:nvPr>
        </p:nvSpPr>
        <p:spPr>
          <a:xfrm>
            <a:off x="0" y="13836"/>
            <a:ext cx="12192000" cy="1490499"/>
          </a:xfrm>
        </p:spPr>
        <p:txBody>
          <a:bodyPr/>
          <a:lstStyle/>
          <a:p>
            <a:r>
              <a:rPr lang="es-PE" altLang="es-PE" b="1" spc="-10" dirty="0">
                <a:solidFill>
                  <a:schemeClr val="tx2">
                    <a:lumMod val="75000"/>
                  </a:schemeClr>
                </a:solidFill>
                <a:latin typeface="Verdana"/>
              </a:rPr>
              <a:t>Análisis Exploratorio de Datos-EDA (2)</a:t>
            </a:r>
            <a:endParaRPr lang="es-PE" b="1" spc="-10" dirty="0">
              <a:solidFill>
                <a:schemeClr val="tx2">
                  <a:lumMod val="75000"/>
                </a:schemeClr>
              </a:solidFill>
              <a:latin typeface="Verdana"/>
            </a:endParaRPr>
          </a:p>
        </p:txBody>
      </p:sp>
      <p:sp>
        <p:nvSpPr>
          <p:cNvPr id="2" name="Rectángulo 1">
            <a:extLst>
              <a:ext uri="{FF2B5EF4-FFF2-40B4-BE49-F238E27FC236}">
                <a16:creationId xmlns:a16="http://schemas.microsoft.com/office/drawing/2014/main" id="{B536DBFB-4758-4892-A80E-A4F294EA6E46}"/>
              </a:ext>
            </a:extLst>
          </p:cNvPr>
          <p:cNvSpPr/>
          <p:nvPr/>
        </p:nvSpPr>
        <p:spPr>
          <a:xfrm>
            <a:off x="4389212" y="1176216"/>
            <a:ext cx="4359327" cy="2923877"/>
          </a:xfrm>
          <a:prstGeom prst="rect">
            <a:avLst/>
          </a:prstGeom>
        </p:spPr>
        <p:txBody>
          <a:bodyPr wrap="square">
            <a:spAutoFit/>
          </a:bodyPr>
          <a:lstStyle/>
          <a:p>
            <a:pPr>
              <a:lnSpc>
                <a:spcPct val="150000"/>
              </a:lnSpc>
            </a:pPr>
            <a:r>
              <a:rPr lang="es-PE" sz="1600" b="1" i="1" dirty="0">
                <a:solidFill>
                  <a:srgbClr val="1F1F1F"/>
                </a:solidFill>
                <a:latin typeface="Roboto"/>
              </a:rPr>
              <a:t>INFORMACIÓN GENERAL DEL DATASET</a:t>
            </a:r>
          </a:p>
          <a:p>
            <a:pPr marL="285750" indent="-285750">
              <a:lnSpc>
                <a:spcPct val="150000"/>
              </a:lnSpc>
              <a:buFont typeface="Wingdings" panose="05000000000000000000" pitchFamily="2" charset="2"/>
              <a:buChar char="v"/>
            </a:pPr>
            <a:r>
              <a:rPr lang="es-PE" sz="1600" dirty="0">
                <a:solidFill>
                  <a:srgbClr val="1F1F1F"/>
                </a:solidFill>
                <a:latin typeface="Roboto"/>
              </a:rPr>
              <a:t>999 filas </a:t>
            </a:r>
          </a:p>
          <a:p>
            <a:pPr marL="285750" indent="-285750">
              <a:lnSpc>
                <a:spcPct val="150000"/>
              </a:lnSpc>
              <a:buFont typeface="Wingdings" panose="05000000000000000000" pitchFamily="2" charset="2"/>
              <a:buChar char="v"/>
            </a:pPr>
            <a:r>
              <a:rPr lang="es-PE" sz="1600" dirty="0">
                <a:solidFill>
                  <a:srgbClr val="1F1F1F"/>
                </a:solidFill>
                <a:latin typeface="Roboto"/>
              </a:rPr>
              <a:t>18 columnas</a:t>
            </a:r>
          </a:p>
          <a:p>
            <a:pPr marL="285750" indent="-285750">
              <a:lnSpc>
                <a:spcPct val="150000"/>
              </a:lnSpc>
              <a:buFont typeface="Wingdings" panose="05000000000000000000" pitchFamily="2" charset="2"/>
              <a:buChar char="v"/>
            </a:pPr>
            <a:r>
              <a:rPr lang="es-MX" sz="1600" dirty="0">
                <a:solidFill>
                  <a:srgbClr val="1F1F1F"/>
                </a:solidFill>
                <a:latin typeface="Roboto"/>
              </a:rPr>
              <a:t>Sin valores nulos (NULL)</a:t>
            </a:r>
            <a:endParaRPr lang="es-PE" sz="1600" dirty="0">
              <a:solidFill>
                <a:srgbClr val="1F1F1F"/>
              </a:solidFill>
              <a:latin typeface="Roboto"/>
            </a:endParaRPr>
          </a:p>
          <a:p>
            <a:pPr marL="285750" indent="-285750">
              <a:lnSpc>
                <a:spcPct val="150000"/>
              </a:lnSpc>
              <a:buFont typeface="Wingdings" panose="05000000000000000000" pitchFamily="2" charset="2"/>
              <a:buChar char="v"/>
            </a:pPr>
            <a:r>
              <a:rPr lang="es-PE" sz="1600" dirty="0">
                <a:solidFill>
                  <a:srgbClr val="1F1F1F"/>
                </a:solidFill>
                <a:latin typeface="Roboto"/>
              </a:rPr>
              <a:t>Tipos de datos (datatypes):</a:t>
            </a:r>
          </a:p>
          <a:p>
            <a:pPr marL="742950" lvl="1" indent="-285750">
              <a:buFont typeface="Arial" panose="020B0604020202020204" pitchFamily="34" charset="0"/>
              <a:buChar char="•"/>
            </a:pPr>
            <a:r>
              <a:rPr lang="es-PE" sz="1600" i="1" dirty="0">
                <a:solidFill>
                  <a:srgbClr val="1F1F1F"/>
                </a:solidFill>
                <a:latin typeface="Roboto"/>
              </a:rPr>
              <a:t>Int64</a:t>
            </a:r>
            <a:r>
              <a:rPr lang="es-PE" sz="1600" dirty="0">
                <a:solidFill>
                  <a:srgbClr val="1F1F1F"/>
                </a:solidFill>
                <a:latin typeface="Roboto"/>
              </a:rPr>
              <a:t>: Numérico entero (9 col.)</a:t>
            </a:r>
          </a:p>
          <a:p>
            <a:pPr marL="742950" lvl="1" indent="-285750">
              <a:buFont typeface="Arial" panose="020B0604020202020204" pitchFamily="34" charset="0"/>
              <a:buChar char="•"/>
            </a:pPr>
            <a:r>
              <a:rPr lang="es-PE" sz="1600" i="1" dirty="0">
                <a:solidFill>
                  <a:srgbClr val="1F1F1F"/>
                </a:solidFill>
                <a:latin typeface="Roboto"/>
              </a:rPr>
              <a:t>Float64</a:t>
            </a:r>
            <a:r>
              <a:rPr lang="es-PE" sz="1600" dirty="0">
                <a:solidFill>
                  <a:srgbClr val="1F1F1F"/>
                </a:solidFill>
                <a:latin typeface="Roboto"/>
              </a:rPr>
              <a:t>: Numérico decimal (3 col.)</a:t>
            </a:r>
          </a:p>
          <a:p>
            <a:pPr marL="742950" lvl="1" indent="-285750">
              <a:buFont typeface="Arial" panose="020B0604020202020204" pitchFamily="34" charset="0"/>
              <a:buChar char="•"/>
            </a:pPr>
            <a:r>
              <a:rPr lang="es-PE" sz="1600" i="1" dirty="0" err="1">
                <a:solidFill>
                  <a:srgbClr val="1F1F1F"/>
                </a:solidFill>
                <a:latin typeface="Roboto"/>
              </a:rPr>
              <a:t>Object</a:t>
            </a:r>
            <a:r>
              <a:rPr lang="es-PE" sz="1600" dirty="0">
                <a:solidFill>
                  <a:srgbClr val="1F1F1F"/>
                </a:solidFill>
                <a:latin typeface="Roboto"/>
              </a:rPr>
              <a:t>: No numérico (6 col.)</a:t>
            </a:r>
          </a:p>
          <a:p>
            <a:pPr marL="742950" lvl="1" indent="-285750">
              <a:buFont typeface="Wingdings" panose="05000000000000000000" pitchFamily="2" charset="2"/>
              <a:buChar char="v"/>
            </a:pPr>
            <a:endParaRPr lang="es-PE" sz="1600" b="1" dirty="0">
              <a:solidFill>
                <a:srgbClr val="1F1F1F"/>
              </a:solidFill>
              <a:latin typeface="Roboto"/>
            </a:endParaRPr>
          </a:p>
        </p:txBody>
      </p:sp>
      <p:pic>
        <p:nvPicPr>
          <p:cNvPr id="4" name="Imagen 3">
            <a:extLst>
              <a:ext uri="{FF2B5EF4-FFF2-40B4-BE49-F238E27FC236}">
                <a16:creationId xmlns:a16="http://schemas.microsoft.com/office/drawing/2014/main" id="{2A2FC961-E714-47EA-98E2-5244163C4A77}"/>
              </a:ext>
            </a:extLst>
          </p:cNvPr>
          <p:cNvPicPr>
            <a:picLocks noChangeAspect="1"/>
          </p:cNvPicPr>
          <p:nvPr/>
        </p:nvPicPr>
        <p:blipFill>
          <a:blip r:embed="rId2"/>
          <a:stretch>
            <a:fillRect/>
          </a:stretch>
        </p:blipFill>
        <p:spPr>
          <a:xfrm>
            <a:off x="161924" y="1271438"/>
            <a:ext cx="3956876" cy="3046988"/>
          </a:xfrm>
          <a:prstGeom prst="rect">
            <a:avLst/>
          </a:prstGeom>
          <a:ln>
            <a:solidFill>
              <a:schemeClr val="accent1">
                <a:lumMod val="50000"/>
              </a:schemeClr>
            </a:solidFill>
          </a:ln>
        </p:spPr>
      </p:pic>
      <p:pic>
        <p:nvPicPr>
          <p:cNvPr id="5" name="Imagen 4">
            <a:extLst>
              <a:ext uri="{FF2B5EF4-FFF2-40B4-BE49-F238E27FC236}">
                <a16:creationId xmlns:a16="http://schemas.microsoft.com/office/drawing/2014/main" id="{C6F95A43-C391-486E-8066-95F5A296F3B9}"/>
              </a:ext>
            </a:extLst>
          </p:cNvPr>
          <p:cNvPicPr>
            <a:picLocks noChangeAspect="1"/>
          </p:cNvPicPr>
          <p:nvPr/>
        </p:nvPicPr>
        <p:blipFill>
          <a:blip r:embed="rId3"/>
          <a:stretch>
            <a:fillRect/>
          </a:stretch>
        </p:blipFill>
        <p:spPr>
          <a:xfrm>
            <a:off x="161925" y="4446317"/>
            <a:ext cx="11911255" cy="2250363"/>
          </a:xfrm>
          <a:prstGeom prst="rect">
            <a:avLst/>
          </a:prstGeom>
          <a:ln>
            <a:solidFill>
              <a:schemeClr val="accent1">
                <a:lumMod val="50000"/>
              </a:schemeClr>
            </a:solidFill>
          </a:ln>
        </p:spPr>
      </p:pic>
      <p:sp>
        <p:nvSpPr>
          <p:cNvPr id="9" name="Rectángulo 8">
            <a:extLst>
              <a:ext uri="{FF2B5EF4-FFF2-40B4-BE49-F238E27FC236}">
                <a16:creationId xmlns:a16="http://schemas.microsoft.com/office/drawing/2014/main" id="{6B3EF1B0-BCB0-4A1F-81DD-4B053C1AA050}"/>
              </a:ext>
            </a:extLst>
          </p:cNvPr>
          <p:cNvSpPr/>
          <p:nvPr/>
        </p:nvSpPr>
        <p:spPr>
          <a:xfrm>
            <a:off x="8748539" y="1176216"/>
            <a:ext cx="3095005" cy="3046988"/>
          </a:xfrm>
          <a:prstGeom prst="rect">
            <a:avLst/>
          </a:prstGeom>
        </p:spPr>
        <p:txBody>
          <a:bodyPr wrap="square">
            <a:spAutoFit/>
          </a:bodyPr>
          <a:lstStyle/>
          <a:p>
            <a:pPr>
              <a:lnSpc>
                <a:spcPct val="150000"/>
              </a:lnSpc>
            </a:pPr>
            <a:r>
              <a:rPr lang="es-PE" sz="1600" b="1" i="1" dirty="0">
                <a:solidFill>
                  <a:srgbClr val="1F1F1F"/>
                </a:solidFill>
                <a:latin typeface="Roboto"/>
              </a:rPr>
              <a:t>ANÁLISIS DESCRIPTIVO POR VARIABLE</a:t>
            </a:r>
          </a:p>
          <a:p>
            <a:pPr marL="285750" indent="-285750">
              <a:buFont typeface="Arial" panose="020B0604020202020204" pitchFamily="34" charset="0"/>
              <a:buChar char="•"/>
            </a:pPr>
            <a:r>
              <a:rPr lang="es-MX" sz="1600" dirty="0">
                <a:latin typeface="Roboto"/>
              </a:rPr>
              <a:t>Conteos </a:t>
            </a:r>
          </a:p>
          <a:p>
            <a:pPr marL="285750" indent="-285750">
              <a:buFont typeface="Arial" panose="020B0604020202020204" pitchFamily="34" charset="0"/>
              <a:buChar char="•"/>
            </a:pPr>
            <a:r>
              <a:rPr lang="es-MX" sz="1600" dirty="0">
                <a:latin typeface="Roboto"/>
              </a:rPr>
              <a:t>Medias</a:t>
            </a:r>
          </a:p>
          <a:p>
            <a:pPr marL="285750" indent="-285750">
              <a:buFont typeface="Arial" panose="020B0604020202020204" pitchFamily="34" charset="0"/>
              <a:buChar char="•"/>
            </a:pPr>
            <a:r>
              <a:rPr lang="es-MX" sz="1600" dirty="0">
                <a:latin typeface="Roboto"/>
              </a:rPr>
              <a:t>Desviaciones estándar</a:t>
            </a:r>
          </a:p>
          <a:p>
            <a:pPr marL="285750" indent="-285750">
              <a:buFont typeface="Arial" panose="020B0604020202020204" pitchFamily="34" charset="0"/>
              <a:buChar char="•"/>
            </a:pPr>
            <a:r>
              <a:rPr lang="es-MX" sz="1600" dirty="0">
                <a:latin typeface="Roboto"/>
              </a:rPr>
              <a:t>Valores mínimos</a:t>
            </a:r>
          </a:p>
          <a:p>
            <a:pPr marL="285750" indent="-285750">
              <a:buFont typeface="Arial" panose="020B0604020202020204" pitchFamily="34" charset="0"/>
              <a:buChar char="•"/>
            </a:pPr>
            <a:r>
              <a:rPr lang="es-MX" sz="1600" dirty="0">
                <a:latin typeface="Roboto"/>
              </a:rPr>
              <a:t>Primeros cuartiles (25%)</a:t>
            </a:r>
          </a:p>
          <a:p>
            <a:pPr marL="285750" indent="-285750">
              <a:buFont typeface="Arial" panose="020B0604020202020204" pitchFamily="34" charset="0"/>
              <a:buChar char="•"/>
            </a:pPr>
            <a:r>
              <a:rPr lang="es-MX" sz="1600" dirty="0">
                <a:latin typeface="Roboto"/>
              </a:rPr>
              <a:t>Medianas</a:t>
            </a:r>
          </a:p>
          <a:p>
            <a:pPr marL="285750" indent="-285750">
              <a:buFont typeface="Arial" panose="020B0604020202020204" pitchFamily="34" charset="0"/>
              <a:buChar char="•"/>
            </a:pPr>
            <a:r>
              <a:rPr lang="es-MX" sz="1600" dirty="0">
                <a:latin typeface="Roboto"/>
              </a:rPr>
              <a:t>Terceros cuartiles (75%)</a:t>
            </a:r>
          </a:p>
          <a:p>
            <a:pPr marL="285750" indent="-285750">
              <a:buFont typeface="Arial" panose="020B0604020202020204" pitchFamily="34" charset="0"/>
              <a:buChar char="•"/>
            </a:pPr>
            <a:r>
              <a:rPr lang="es-MX" sz="1600" dirty="0">
                <a:latin typeface="Roboto"/>
              </a:rPr>
              <a:t>Valores máximos</a:t>
            </a:r>
          </a:p>
          <a:p>
            <a:pPr marL="742950" lvl="1" indent="-285750">
              <a:buFont typeface="Wingdings" panose="05000000000000000000" pitchFamily="2" charset="2"/>
              <a:buChar char="v"/>
            </a:pPr>
            <a:endParaRPr lang="es-PE" sz="1600" b="1" dirty="0">
              <a:solidFill>
                <a:srgbClr val="1F1F1F"/>
              </a:solidFill>
              <a:latin typeface="Roboto"/>
            </a:endParaRPr>
          </a:p>
        </p:txBody>
      </p:sp>
    </p:spTree>
    <p:extLst>
      <p:ext uri="{BB962C8B-B14F-4D97-AF65-F5344CB8AC3E}">
        <p14:creationId xmlns:p14="http://schemas.microsoft.com/office/powerpoint/2010/main" val="2491647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0">
            <a:extLst>
              <a:ext uri="{FF2B5EF4-FFF2-40B4-BE49-F238E27FC236}">
                <a16:creationId xmlns:a16="http://schemas.microsoft.com/office/drawing/2014/main" id="{2E6FBCB8-DECA-4C66-9584-38853BB543BF}"/>
              </a:ext>
            </a:extLst>
          </p:cNvPr>
          <p:cNvSpPr>
            <a:spLocks noGrp="1"/>
          </p:cNvSpPr>
          <p:nvPr>
            <p:ph type="title"/>
          </p:nvPr>
        </p:nvSpPr>
        <p:spPr>
          <a:xfrm>
            <a:off x="0" y="13836"/>
            <a:ext cx="12192000" cy="1490499"/>
          </a:xfrm>
        </p:spPr>
        <p:txBody>
          <a:bodyPr/>
          <a:lstStyle/>
          <a:p>
            <a:r>
              <a:rPr lang="es-PE" altLang="es-PE" b="1" spc="-10" dirty="0">
                <a:solidFill>
                  <a:schemeClr val="tx2">
                    <a:lumMod val="75000"/>
                  </a:schemeClr>
                </a:solidFill>
                <a:latin typeface="Verdana"/>
              </a:rPr>
              <a:t>Análisis Exploratorio de Datos-EDA (3)</a:t>
            </a:r>
            <a:endParaRPr lang="es-PE" b="1" spc="-10" dirty="0">
              <a:solidFill>
                <a:schemeClr val="tx2">
                  <a:lumMod val="75000"/>
                </a:schemeClr>
              </a:solidFill>
              <a:latin typeface="Verdana"/>
            </a:endParaRPr>
          </a:p>
        </p:txBody>
      </p:sp>
      <p:sp>
        <p:nvSpPr>
          <p:cNvPr id="3" name="Rectángulo 2">
            <a:extLst>
              <a:ext uri="{FF2B5EF4-FFF2-40B4-BE49-F238E27FC236}">
                <a16:creationId xmlns:a16="http://schemas.microsoft.com/office/drawing/2014/main" id="{E4E522C4-F8B6-474E-907A-3C2092CB5CAE}"/>
              </a:ext>
            </a:extLst>
          </p:cNvPr>
          <p:cNvSpPr/>
          <p:nvPr/>
        </p:nvSpPr>
        <p:spPr>
          <a:xfrm>
            <a:off x="268422" y="1245929"/>
            <a:ext cx="5704676" cy="369332"/>
          </a:xfrm>
          <a:prstGeom prst="rect">
            <a:avLst/>
          </a:prstGeom>
        </p:spPr>
        <p:txBody>
          <a:bodyPr wrap="square">
            <a:spAutoFit/>
          </a:bodyPr>
          <a:lstStyle/>
          <a:p>
            <a:pPr algn="ctr"/>
            <a:r>
              <a:rPr lang="es-PE" b="1" i="1" dirty="0">
                <a:solidFill>
                  <a:srgbClr val="1F1F1F"/>
                </a:solidFill>
                <a:latin typeface="Roboto"/>
              </a:rPr>
              <a:t>DISTRIBUCIÓN DE LA VARIABLE OBJETIVO</a:t>
            </a:r>
            <a:endParaRPr lang="es-PE" dirty="0"/>
          </a:p>
        </p:txBody>
      </p:sp>
      <p:pic>
        <p:nvPicPr>
          <p:cNvPr id="7" name="Imagen 6">
            <a:extLst>
              <a:ext uri="{FF2B5EF4-FFF2-40B4-BE49-F238E27FC236}">
                <a16:creationId xmlns:a16="http://schemas.microsoft.com/office/drawing/2014/main" id="{A551EE81-FF15-401B-960F-04C05880495D}"/>
              </a:ext>
            </a:extLst>
          </p:cNvPr>
          <p:cNvPicPr>
            <a:picLocks noChangeAspect="1"/>
          </p:cNvPicPr>
          <p:nvPr/>
        </p:nvPicPr>
        <p:blipFill>
          <a:blip r:embed="rId2"/>
          <a:stretch>
            <a:fillRect/>
          </a:stretch>
        </p:blipFill>
        <p:spPr>
          <a:xfrm>
            <a:off x="268420" y="1730901"/>
            <a:ext cx="5827579" cy="3185510"/>
          </a:xfrm>
          <a:prstGeom prst="rect">
            <a:avLst/>
          </a:prstGeom>
          <a:ln>
            <a:solidFill>
              <a:schemeClr val="accent1">
                <a:lumMod val="50000"/>
              </a:schemeClr>
            </a:solidFill>
          </a:ln>
        </p:spPr>
      </p:pic>
      <p:sp>
        <p:nvSpPr>
          <p:cNvPr id="8" name="Rectángulo 7">
            <a:extLst>
              <a:ext uri="{FF2B5EF4-FFF2-40B4-BE49-F238E27FC236}">
                <a16:creationId xmlns:a16="http://schemas.microsoft.com/office/drawing/2014/main" id="{7548B6DB-73B3-48D2-9963-DD323AFA2212}"/>
              </a:ext>
            </a:extLst>
          </p:cNvPr>
          <p:cNvSpPr/>
          <p:nvPr/>
        </p:nvSpPr>
        <p:spPr>
          <a:xfrm>
            <a:off x="268420" y="5011906"/>
            <a:ext cx="5827579" cy="1200329"/>
          </a:xfrm>
          <a:prstGeom prst="rect">
            <a:avLst/>
          </a:prstGeom>
        </p:spPr>
        <p:txBody>
          <a:bodyPr wrap="square">
            <a:spAutoFit/>
          </a:bodyPr>
          <a:lstStyle/>
          <a:p>
            <a:pPr algn="just"/>
            <a:r>
              <a:rPr lang="es-MX" b="1" dirty="0">
                <a:solidFill>
                  <a:srgbClr val="1F1F1F"/>
                </a:solidFill>
                <a:latin typeface="Roboto"/>
              </a:rPr>
              <a:t>La mayoría de personas presentan niveles de ansiedad entre 2 y 5. De la misma forma, la distribución está ligeramente sesgada hacia niveles elevados.</a:t>
            </a:r>
            <a:endParaRPr lang="es-PE" b="1" dirty="0"/>
          </a:p>
        </p:txBody>
      </p:sp>
      <p:sp>
        <p:nvSpPr>
          <p:cNvPr id="11" name="Rectángulo 10">
            <a:extLst>
              <a:ext uri="{FF2B5EF4-FFF2-40B4-BE49-F238E27FC236}">
                <a16:creationId xmlns:a16="http://schemas.microsoft.com/office/drawing/2014/main" id="{E50BC802-D693-4ED1-BB12-90E4375AE6A1}"/>
              </a:ext>
            </a:extLst>
          </p:cNvPr>
          <p:cNvSpPr/>
          <p:nvPr/>
        </p:nvSpPr>
        <p:spPr>
          <a:xfrm>
            <a:off x="7038258" y="1272205"/>
            <a:ext cx="3668505" cy="369332"/>
          </a:xfrm>
          <a:prstGeom prst="rect">
            <a:avLst/>
          </a:prstGeom>
        </p:spPr>
        <p:txBody>
          <a:bodyPr wrap="none">
            <a:spAutoFit/>
          </a:bodyPr>
          <a:lstStyle/>
          <a:p>
            <a:pPr algn="ctr"/>
            <a:r>
              <a:rPr lang="es-PE" b="1" i="1" dirty="0">
                <a:solidFill>
                  <a:srgbClr val="1F1F1F"/>
                </a:solidFill>
                <a:latin typeface="Roboto"/>
              </a:rPr>
              <a:t>CORRELACIÓN DE VARIABLES</a:t>
            </a:r>
            <a:endParaRPr lang="es-PE" dirty="0"/>
          </a:p>
        </p:txBody>
      </p:sp>
      <p:pic>
        <p:nvPicPr>
          <p:cNvPr id="13" name="Imagen 12">
            <a:extLst>
              <a:ext uri="{FF2B5EF4-FFF2-40B4-BE49-F238E27FC236}">
                <a16:creationId xmlns:a16="http://schemas.microsoft.com/office/drawing/2014/main" id="{E4697687-0ED2-4029-B05B-B655C7666E23}"/>
              </a:ext>
            </a:extLst>
          </p:cNvPr>
          <p:cNvPicPr>
            <a:picLocks noChangeAspect="1"/>
          </p:cNvPicPr>
          <p:nvPr/>
        </p:nvPicPr>
        <p:blipFill>
          <a:blip r:embed="rId3"/>
          <a:stretch>
            <a:fillRect/>
          </a:stretch>
        </p:blipFill>
        <p:spPr>
          <a:xfrm>
            <a:off x="6386383" y="1730900"/>
            <a:ext cx="4972258" cy="3740752"/>
          </a:xfrm>
          <a:prstGeom prst="rect">
            <a:avLst/>
          </a:prstGeom>
          <a:ln>
            <a:solidFill>
              <a:schemeClr val="accent1">
                <a:lumMod val="50000"/>
              </a:schemeClr>
            </a:solidFill>
          </a:ln>
        </p:spPr>
      </p:pic>
      <p:sp>
        <p:nvSpPr>
          <p:cNvPr id="14" name="Rectángulo 13">
            <a:extLst>
              <a:ext uri="{FF2B5EF4-FFF2-40B4-BE49-F238E27FC236}">
                <a16:creationId xmlns:a16="http://schemas.microsoft.com/office/drawing/2014/main" id="{F94668DD-36D9-46FB-85BB-1D44FB7F6F7E}"/>
              </a:ext>
            </a:extLst>
          </p:cNvPr>
          <p:cNvSpPr/>
          <p:nvPr/>
        </p:nvSpPr>
        <p:spPr>
          <a:xfrm>
            <a:off x="6386382" y="5561015"/>
            <a:ext cx="4972259" cy="1200329"/>
          </a:xfrm>
          <a:prstGeom prst="rect">
            <a:avLst/>
          </a:prstGeom>
        </p:spPr>
        <p:txBody>
          <a:bodyPr wrap="square">
            <a:spAutoFit/>
          </a:bodyPr>
          <a:lstStyle/>
          <a:p>
            <a:pPr algn="just"/>
            <a:r>
              <a:rPr lang="es-MX" b="1" dirty="0">
                <a:solidFill>
                  <a:srgbClr val="1F1F1F"/>
                </a:solidFill>
                <a:latin typeface="Roboto"/>
              </a:rPr>
              <a:t>El Nivel de Estrés tiene la correlación positiva más alta con el Nivel de Ansiedad, mientras que las Horas de Sueño tienen la correlación negativa más alta.</a:t>
            </a:r>
            <a:endParaRPr lang="es-PE" b="1" dirty="0"/>
          </a:p>
        </p:txBody>
      </p:sp>
    </p:spTree>
    <p:extLst>
      <p:ext uri="{BB962C8B-B14F-4D97-AF65-F5344CB8AC3E}">
        <p14:creationId xmlns:p14="http://schemas.microsoft.com/office/powerpoint/2010/main" val="1113105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0">
            <a:extLst>
              <a:ext uri="{FF2B5EF4-FFF2-40B4-BE49-F238E27FC236}">
                <a16:creationId xmlns:a16="http://schemas.microsoft.com/office/drawing/2014/main" id="{2E6FBCB8-DECA-4C66-9584-38853BB543BF}"/>
              </a:ext>
            </a:extLst>
          </p:cNvPr>
          <p:cNvSpPr>
            <a:spLocks noGrp="1"/>
          </p:cNvSpPr>
          <p:nvPr>
            <p:ph type="title"/>
          </p:nvPr>
        </p:nvSpPr>
        <p:spPr>
          <a:xfrm>
            <a:off x="0" y="13836"/>
            <a:ext cx="12192000" cy="1596177"/>
          </a:xfrm>
        </p:spPr>
        <p:txBody>
          <a:bodyPr/>
          <a:lstStyle/>
          <a:p>
            <a:r>
              <a:rPr lang="es-PE" altLang="es-PE" b="1" spc="-10" dirty="0" err="1">
                <a:solidFill>
                  <a:schemeClr val="tx2">
                    <a:lumMod val="75000"/>
                  </a:schemeClr>
                </a:solidFill>
                <a:latin typeface="Verdana"/>
              </a:rPr>
              <a:t>Feature</a:t>
            </a:r>
            <a:r>
              <a:rPr lang="es-PE" altLang="es-PE" b="1" spc="-10" dirty="0">
                <a:solidFill>
                  <a:schemeClr val="tx2">
                    <a:lumMod val="75000"/>
                  </a:schemeClr>
                </a:solidFill>
                <a:latin typeface="Verdana"/>
              </a:rPr>
              <a:t> </a:t>
            </a:r>
            <a:r>
              <a:rPr lang="es-PE" altLang="es-PE" b="1" spc="-10" dirty="0" err="1">
                <a:solidFill>
                  <a:schemeClr val="tx2">
                    <a:lumMod val="75000"/>
                  </a:schemeClr>
                </a:solidFill>
                <a:latin typeface="Verdana"/>
              </a:rPr>
              <a:t>Engineering</a:t>
            </a:r>
            <a:endParaRPr lang="es-PE" b="1" spc="-10" dirty="0">
              <a:solidFill>
                <a:schemeClr val="tx2">
                  <a:lumMod val="75000"/>
                </a:schemeClr>
              </a:solidFill>
              <a:latin typeface="Verdana"/>
            </a:endParaRPr>
          </a:p>
        </p:txBody>
      </p:sp>
      <p:sp>
        <p:nvSpPr>
          <p:cNvPr id="3" name="Marcador de contenido 12">
            <a:extLst>
              <a:ext uri="{FF2B5EF4-FFF2-40B4-BE49-F238E27FC236}">
                <a16:creationId xmlns:a16="http://schemas.microsoft.com/office/drawing/2014/main" id="{DDCE40EB-FEB4-4AF7-AEB7-F91F0CAEAD0D}"/>
              </a:ext>
            </a:extLst>
          </p:cNvPr>
          <p:cNvSpPr>
            <a:spLocks noGrp="1"/>
          </p:cNvSpPr>
          <p:nvPr>
            <p:ph sz="quarter" idx="13"/>
          </p:nvPr>
        </p:nvSpPr>
        <p:spPr>
          <a:xfrm>
            <a:off x="117986" y="1331420"/>
            <a:ext cx="9537292" cy="529244"/>
          </a:xfrm>
        </p:spPr>
        <p:txBody>
          <a:bodyPr>
            <a:normAutofit/>
          </a:bodyPr>
          <a:lstStyle/>
          <a:p>
            <a:pPr marL="0" indent="0">
              <a:buNone/>
            </a:pPr>
            <a:r>
              <a:rPr lang="es-MX" b="1" u="sng" dirty="0"/>
              <a:t>SE GENERARON DOS NUEVAS CARACTERÍSTICAS DE VALOR AL DATASET:</a:t>
            </a:r>
          </a:p>
        </p:txBody>
      </p:sp>
      <p:sp>
        <p:nvSpPr>
          <p:cNvPr id="2" name="Rectángulo 1">
            <a:extLst>
              <a:ext uri="{FF2B5EF4-FFF2-40B4-BE49-F238E27FC236}">
                <a16:creationId xmlns:a16="http://schemas.microsoft.com/office/drawing/2014/main" id="{D446611C-19C7-43DA-B376-827F05EA69E8}"/>
              </a:ext>
            </a:extLst>
          </p:cNvPr>
          <p:cNvSpPr/>
          <p:nvPr/>
        </p:nvSpPr>
        <p:spPr>
          <a:xfrm>
            <a:off x="270388" y="2037913"/>
            <a:ext cx="7801898" cy="369332"/>
          </a:xfrm>
          <a:prstGeom prst="rect">
            <a:avLst/>
          </a:prstGeom>
        </p:spPr>
        <p:txBody>
          <a:bodyPr wrap="square">
            <a:spAutoFit/>
          </a:bodyPr>
          <a:lstStyle/>
          <a:p>
            <a:r>
              <a:rPr lang="en-US" b="1" dirty="0"/>
              <a:t>'</a:t>
            </a:r>
            <a:r>
              <a:rPr lang="es-PE" b="1" cap="all" dirty="0"/>
              <a:t>Total</a:t>
            </a:r>
            <a:r>
              <a:rPr lang="es-PE" b="1" dirty="0"/>
              <a:t> </a:t>
            </a:r>
            <a:r>
              <a:rPr lang="es-PE" b="1" cap="all" dirty="0" err="1"/>
              <a:t>Stimulant</a:t>
            </a:r>
            <a:r>
              <a:rPr lang="es-PE" b="1" cap="all" dirty="0"/>
              <a:t> </a:t>
            </a:r>
            <a:r>
              <a:rPr lang="es-PE" b="1" cap="all" dirty="0" err="1"/>
              <a:t>Consumption</a:t>
            </a:r>
            <a:r>
              <a:rPr lang="en-US" b="1" dirty="0"/>
              <a:t>'</a:t>
            </a:r>
            <a:r>
              <a:rPr lang="es-PE" b="1" cap="all" dirty="0"/>
              <a:t> </a:t>
            </a:r>
            <a:r>
              <a:rPr lang="es-PE" cap="all" dirty="0"/>
              <a:t>(Consumo Total de Estimulantes)</a:t>
            </a:r>
          </a:p>
        </p:txBody>
      </p:sp>
      <p:sp>
        <p:nvSpPr>
          <p:cNvPr id="8" name="Rectángulo 7">
            <a:extLst>
              <a:ext uri="{FF2B5EF4-FFF2-40B4-BE49-F238E27FC236}">
                <a16:creationId xmlns:a16="http://schemas.microsoft.com/office/drawing/2014/main" id="{3C0731F6-51F1-4718-97BC-3DDE633BC681}"/>
              </a:ext>
            </a:extLst>
          </p:cNvPr>
          <p:cNvSpPr/>
          <p:nvPr/>
        </p:nvSpPr>
        <p:spPr>
          <a:xfrm>
            <a:off x="270388" y="4381270"/>
            <a:ext cx="8217157" cy="369332"/>
          </a:xfrm>
          <a:prstGeom prst="rect">
            <a:avLst/>
          </a:prstGeom>
        </p:spPr>
        <p:txBody>
          <a:bodyPr wrap="square">
            <a:spAutoFit/>
          </a:bodyPr>
          <a:lstStyle/>
          <a:p>
            <a:r>
              <a:rPr lang="en-US" b="1" dirty="0"/>
              <a:t>'</a:t>
            </a:r>
            <a:r>
              <a:rPr lang="es-PE" b="1" cap="all" dirty="0" err="1"/>
              <a:t>Physiological</a:t>
            </a:r>
            <a:r>
              <a:rPr lang="es-PE" b="1" cap="all" dirty="0"/>
              <a:t> </a:t>
            </a:r>
            <a:r>
              <a:rPr lang="es-PE" b="1" cap="all" dirty="0" err="1"/>
              <a:t>Arousal</a:t>
            </a:r>
            <a:r>
              <a:rPr lang="es-PE" b="1" cap="all" dirty="0"/>
              <a:t> </a:t>
            </a:r>
            <a:r>
              <a:rPr lang="es-PE" b="1" cap="all" dirty="0" err="1"/>
              <a:t>Index</a:t>
            </a:r>
            <a:r>
              <a:rPr lang="en-US" b="1" dirty="0"/>
              <a:t>'</a:t>
            </a:r>
            <a:r>
              <a:rPr lang="es-PE" b="1" cap="all" dirty="0"/>
              <a:t> </a:t>
            </a:r>
            <a:r>
              <a:rPr lang="es-PE" cap="all" dirty="0"/>
              <a:t>(Índice de Estimulación </a:t>
            </a:r>
            <a:r>
              <a:rPr lang="es-PE" cap="all" dirty="0" err="1"/>
              <a:t>FisiológicA</a:t>
            </a:r>
            <a:r>
              <a:rPr lang="es-PE" cap="all" dirty="0"/>
              <a:t>)</a:t>
            </a:r>
            <a:endParaRPr lang="es-PE" dirty="0"/>
          </a:p>
        </p:txBody>
      </p:sp>
      <p:sp>
        <p:nvSpPr>
          <p:cNvPr id="9" name="Rectángulo 8">
            <a:extLst>
              <a:ext uri="{FF2B5EF4-FFF2-40B4-BE49-F238E27FC236}">
                <a16:creationId xmlns:a16="http://schemas.microsoft.com/office/drawing/2014/main" id="{F6849DC4-051C-401C-9A4E-5CA5D6BEBB46}"/>
              </a:ext>
            </a:extLst>
          </p:cNvPr>
          <p:cNvSpPr/>
          <p:nvPr/>
        </p:nvSpPr>
        <p:spPr>
          <a:xfrm>
            <a:off x="506362" y="2407245"/>
            <a:ext cx="11179275" cy="1708288"/>
          </a:xfrm>
          <a:prstGeom prst="rect">
            <a:avLst/>
          </a:prstGeom>
        </p:spPr>
        <p:txBody>
          <a:bodyPr wrap="square">
            <a:spAutoFit/>
          </a:bodyPr>
          <a:lstStyle/>
          <a:p>
            <a:pPr>
              <a:lnSpc>
                <a:spcPct val="150000"/>
              </a:lnSpc>
            </a:pPr>
            <a:r>
              <a:rPr lang="es-MX" sz="1600" b="1" i="1" dirty="0">
                <a:solidFill>
                  <a:srgbClr val="7030A0"/>
                </a:solidFill>
                <a:latin typeface="Roboto"/>
              </a:rPr>
              <a:t>FÓRMULA: </a:t>
            </a:r>
            <a:r>
              <a:rPr lang="en-US" dirty="0"/>
              <a:t>'Caffeine Intake (mg/day)' + 'Alcohol Consumption (drinks/week)' * </a:t>
            </a:r>
            <a:r>
              <a:rPr lang="en-US" dirty="0" err="1"/>
              <a:t>alcohol_factor</a:t>
            </a:r>
            <a:endParaRPr lang="en-US" dirty="0"/>
          </a:p>
          <a:p>
            <a:pPr>
              <a:lnSpc>
                <a:spcPct val="150000"/>
              </a:lnSpc>
            </a:pPr>
            <a:r>
              <a:rPr lang="en-US" dirty="0"/>
              <a:t>	</a:t>
            </a:r>
            <a:r>
              <a:rPr lang="en-US" b="1" i="1" dirty="0">
                <a:solidFill>
                  <a:srgbClr val="7030A0"/>
                </a:solidFill>
              </a:rPr>
              <a:t>DONDE</a:t>
            </a:r>
            <a:r>
              <a:rPr lang="en-US" b="1" dirty="0">
                <a:solidFill>
                  <a:srgbClr val="7030A0"/>
                </a:solidFill>
              </a:rPr>
              <a:t>: </a:t>
            </a:r>
            <a:r>
              <a:rPr lang="en-US" dirty="0" err="1"/>
              <a:t>alcohol_factor</a:t>
            </a:r>
            <a:r>
              <a:rPr lang="en-US" dirty="0"/>
              <a:t> = 14 </a:t>
            </a:r>
          </a:p>
          <a:p>
            <a:pPr>
              <a:lnSpc>
                <a:spcPct val="150000"/>
              </a:lnSpc>
            </a:pPr>
            <a:r>
              <a:rPr lang="en-US" dirty="0"/>
              <a:t>			*El fin es e</a:t>
            </a:r>
            <a:r>
              <a:rPr lang="es-MX" dirty="0" err="1"/>
              <a:t>scalar</a:t>
            </a:r>
            <a:r>
              <a:rPr lang="es-MX" dirty="0"/>
              <a:t> el alcohol para que tenga magnitud comparable a la cafeína. Un vaso de bebida 					 alcohólica puede contener hasta 14 mg de alcohol según la OMS y el NIAAA</a:t>
            </a:r>
            <a:endParaRPr lang="es-PE" sz="1600" b="1" dirty="0">
              <a:solidFill>
                <a:srgbClr val="1F1F1F"/>
              </a:solidFill>
              <a:latin typeface="Roboto"/>
            </a:endParaRPr>
          </a:p>
        </p:txBody>
      </p:sp>
      <p:sp>
        <p:nvSpPr>
          <p:cNvPr id="10" name="Rectángulo 9">
            <a:extLst>
              <a:ext uri="{FF2B5EF4-FFF2-40B4-BE49-F238E27FC236}">
                <a16:creationId xmlns:a16="http://schemas.microsoft.com/office/drawing/2014/main" id="{45E856D9-5E9D-4FC5-AD8D-7D34EF353425}"/>
              </a:ext>
            </a:extLst>
          </p:cNvPr>
          <p:cNvSpPr/>
          <p:nvPr/>
        </p:nvSpPr>
        <p:spPr>
          <a:xfrm>
            <a:off x="506362" y="4926440"/>
            <a:ext cx="11685638" cy="1294200"/>
          </a:xfrm>
          <a:prstGeom prst="rect">
            <a:avLst/>
          </a:prstGeom>
        </p:spPr>
        <p:txBody>
          <a:bodyPr wrap="square">
            <a:spAutoFit/>
          </a:bodyPr>
          <a:lstStyle/>
          <a:p>
            <a:pPr>
              <a:lnSpc>
                <a:spcPct val="150000"/>
              </a:lnSpc>
            </a:pPr>
            <a:r>
              <a:rPr lang="es-MX" sz="1600" b="1" i="1" dirty="0">
                <a:solidFill>
                  <a:srgbClr val="7030A0"/>
                </a:solidFill>
                <a:latin typeface="Roboto"/>
              </a:rPr>
              <a:t>FÓRMULA: </a:t>
            </a:r>
            <a:r>
              <a:rPr lang="en-US" dirty="0"/>
              <a:t>'</a:t>
            </a:r>
            <a:r>
              <a:rPr lang="es-PE" dirty="0"/>
              <a:t>Heart </a:t>
            </a:r>
            <a:r>
              <a:rPr lang="es-PE" dirty="0" err="1"/>
              <a:t>Rate</a:t>
            </a:r>
            <a:r>
              <a:rPr lang="es-PE" dirty="0"/>
              <a:t> (</a:t>
            </a:r>
            <a:r>
              <a:rPr lang="es-PE" dirty="0" err="1"/>
              <a:t>bpm</a:t>
            </a:r>
            <a:r>
              <a:rPr lang="es-PE" dirty="0"/>
              <a:t>)</a:t>
            </a:r>
            <a:r>
              <a:rPr lang="en-US" dirty="0"/>
              <a:t>' + '</a:t>
            </a:r>
            <a:r>
              <a:rPr lang="es-PE" dirty="0" err="1"/>
              <a:t>Breathing</a:t>
            </a:r>
            <a:r>
              <a:rPr lang="es-PE" dirty="0"/>
              <a:t> </a:t>
            </a:r>
            <a:r>
              <a:rPr lang="es-PE" dirty="0" err="1"/>
              <a:t>Rate</a:t>
            </a:r>
            <a:r>
              <a:rPr lang="es-PE" dirty="0"/>
              <a:t> (</a:t>
            </a:r>
            <a:r>
              <a:rPr lang="es-PE" dirty="0" err="1"/>
              <a:t>breaths</a:t>
            </a:r>
            <a:r>
              <a:rPr lang="es-PE" dirty="0"/>
              <a:t>/min)</a:t>
            </a:r>
            <a:r>
              <a:rPr lang="en-US" dirty="0"/>
              <a:t>' +</a:t>
            </a:r>
            <a:r>
              <a:rPr lang="es-PE" dirty="0"/>
              <a:t> </a:t>
            </a:r>
            <a:r>
              <a:rPr lang="en-US" dirty="0"/>
              <a:t>'</a:t>
            </a:r>
            <a:r>
              <a:rPr lang="es-PE" dirty="0" err="1"/>
              <a:t>Sweating</a:t>
            </a:r>
            <a:r>
              <a:rPr lang="es-PE" dirty="0"/>
              <a:t> </a:t>
            </a:r>
            <a:r>
              <a:rPr lang="es-PE" dirty="0" err="1"/>
              <a:t>Level</a:t>
            </a:r>
            <a:r>
              <a:rPr lang="es-PE" dirty="0"/>
              <a:t> (1-5)</a:t>
            </a:r>
            <a:r>
              <a:rPr lang="en-US" dirty="0"/>
              <a:t>'</a:t>
            </a:r>
          </a:p>
          <a:p>
            <a:pPr marL="442913">
              <a:lnSpc>
                <a:spcPct val="150000"/>
              </a:lnSpc>
            </a:pPr>
            <a:r>
              <a:rPr lang="en-US" dirty="0"/>
              <a:t>	</a:t>
            </a:r>
            <a:r>
              <a:rPr lang="en-US" b="1" i="1" dirty="0">
                <a:solidFill>
                  <a:srgbClr val="7030A0"/>
                </a:solidFill>
              </a:rPr>
              <a:t>DONDE</a:t>
            </a:r>
            <a:r>
              <a:rPr lang="en-US" b="1" dirty="0">
                <a:solidFill>
                  <a:srgbClr val="7030A0"/>
                </a:solidFill>
              </a:rPr>
              <a:t>: </a:t>
            </a:r>
            <a:r>
              <a:rPr lang="en-US" dirty="0" err="1"/>
              <a:t>Previo</a:t>
            </a:r>
            <a:r>
              <a:rPr lang="en-US" dirty="0"/>
              <a:t> a la </a:t>
            </a:r>
            <a:r>
              <a:rPr lang="en-US" dirty="0" err="1"/>
              <a:t>suma</a:t>
            </a:r>
            <a:r>
              <a:rPr lang="en-US" dirty="0"/>
              <a:t> , se </a:t>
            </a:r>
            <a:r>
              <a:rPr lang="en-US" dirty="0" err="1"/>
              <a:t>estandarizan</a:t>
            </a:r>
            <a:r>
              <a:rPr lang="en-US" dirty="0"/>
              <a:t> los </a:t>
            </a:r>
            <a:r>
              <a:rPr lang="en-US" dirty="0" err="1"/>
              <a:t>valores</a:t>
            </a:r>
            <a:r>
              <a:rPr lang="en-US" dirty="0"/>
              <a:t> de las </a:t>
            </a:r>
            <a:r>
              <a:rPr lang="es-MX" dirty="0"/>
              <a:t>columnas/variables para que tengan media 0 y desviación estándar 1, permitiendo compararlas en una misma escala, ya que tienen unidades distintas</a:t>
            </a:r>
          </a:p>
        </p:txBody>
      </p:sp>
    </p:spTree>
    <p:extLst>
      <p:ext uri="{BB962C8B-B14F-4D97-AF65-F5344CB8AC3E}">
        <p14:creationId xmlns:p14="http://schemas.microsoft.com/office/powerpoint/2010/main" val="934672573"/>
      </p:ext>
    </p:extLst>
  </p:cSld>
  <p:clrMapOvr>
    <a:masterClrMapping/>
  </p:clrMapOvr>
</p:sld>
</file>

<file path=ppt/theme/theme1.xml><?xml version="1.0" encoding="utf-8"?>
<a:theme xmlns:a="http://schemas.openxmlformats.org/drawingml/2006/main" name="Gota">
  <a:themeElements>
    <a:clrScheme name="Gota">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Gota">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ota">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TM04033925[[fn=Gota]]</Template>
  <TotalTime>1434</TotalTime>
  <Words>994</Words>
  <Application>Microsoft Office PowerPoint</Application>
  <PresentationFormat>Panorámica</PresentationFormat>
  <Paragraphs>118</Paragraphs>
  <Slides>14</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14</vt:i4>
      </vt:variant>
    </vt:vector>
  </HeadingPairs>
  <TitlesOfParts>
    <vt:vector size="20" baseType="lpstr">
      <vt:lpstr>Arial</vt:lpstr>
      <vt:lpstr>Roboto</vt:lpstr>
      <vt:lpstr>Tw Cen MT</vt:lpstr>
      <vt:lpstr>Verdana</vt:lpstr>
      <vt:lpstr>Wingdings</vt:lpstr>
      <vt:lpstr>Gota</vt:lpstr>
      <vt:lpstr>Presentación de PowerPoint</vt:lpstr>
      <vt:lpstr>CONTENIDOS</vt:lpstr>
      <vt:lpstr>Contexto y objetivo</vt:lpstr>
      <vt:lpstr>Importación de Librerías y Datos</vt:lpstr>
      <vt:lpstr>HIPÓTESIS</vt:lpstr>
      <vt:lpstr>Análisis Exploratorio de Datos-EDA</vt:lpstr>
      <vt:lpstr>Análisis Exploratorio de Datos-EDA (2)</vt:lpstr>
      <vt:lpstr>Análisis Exploratorio de Datos-EDA (3)</vt:lpstr>
      <vt:lpstr>Feature Engineering</vt:lpstr>
      <vt:lpstr>Preprocesamiento y División de Datos</vt:lpstr>
      <vt:lpstr>Construcción y Entrenamiento del Modelo</vt:lpstr>
      <vt:lpstr>Validación del Modelo</vt:lpstr>
      <vt:lpstr>Análisis de Importancia de Características </vt:lpstr>
      <vt:lpstr>CONCLUSIONES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Alfredo Jasaui Chero</dc:creator>
  <cp:lastModifiedBy>Alfredo Jasaui Chero</cp:lastModifiedBy>
  <cp:revision>638</cp:revision>
  <dcterms:created xsi:type="dcterms:W3CDTF">2025-05-05T23:56:14Z</dcterms:created>
  <dcterms:modified xsi:type="dcterms:W3CDTF">2025-05-24T23:12:56Z</dcterms:modified>
</cp:coreProperties>
</file>

<file path=docProps/thumbnail.jpeg>
</file>